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9" r:id="rId4"/>
    <p:sldId id="260" r:id="rId5"/>
    <p:sldId id="270" r:id="rId6"/>
    <p:sldId id="271" r:id="rId7"/>
    <p:sldId id="272" r:id="rId8"/>
    <p:sldId id="273" r:id="rId9"/>
    <p:sldId id="280" r:id="rId10"/>
    <p:sldId id="281" r:id="rId11"/>
    <p:sldId id="268" r:id="rId12"/>
    <p:sldId id="269" r:id="rId13"/>
    <p:sldId id="274" r:id="rId14"/>
    <p:sldId id="275" r:id="rId15"/>
    <p:sldId id="276" r:id="rId16"/>
    <p:sldId id="277" r:id="rId17"/>
    <p:sldId id="278" r:id="rId18"/>
    <p:sldId id="279" r:id="rId19"/>
    <p:sldId id="261" r:id="rId20"/>
    <p:sldId id="262" r:id="rId21"/>
    <p:sldId id="282" r:id="rId22"/>
    <p:sldId id="283" r:id="rId23"/>
    <p:sldId id="263" r:id="rId24"/>
    <p:sldId id="264" r:id="rId25"/>
    <p:sldId id="284" r:id="rId26"/>
    <p:sldId id="266" r:id="rId27"/>
    <p:sldId id="287" r:id="rId28"/>
    <p:sldId id="286" r:id="rId29"/>
    <p:sldId id="288" r:id="rId30"/>
    <p:sldId id="289" r:id="rId31"/>
    <p:sldId id="267" r:id="rId32"/>
  </p:sldIdLst>
  <p:sldSz cx="9144000" cy="5143500" type="screen16x9"/>
  <p:notesSz cx="6858000" cy="9144000"/>
  <p:embeddedFontLst>
    <p:embeddedFont>
      <p:font typeface="Oswald" pitchFamily="2" charset="0"/>
      <p:regular r:id="rId34"/>
      <p:bold r:id="rId35"/>
    </p:embeddedFont>
    <p:embeddedFont>
      <p:font typeface="Oswald Light" panose="020F0302020204030204" pitchFamily="34" charset="0"/>
      <p:regular r:id="rId36"/>
      <p:bold r:id="rId37"/>
    </p:embeddedFont>
    <p:embeddedFont>
      <p:font typeface="Roboto" panose="02000000000000000000" pitchFamily="2" charset="0"/>
      <p:regular r:id="rId38"/>
      <p:bold r:id="rId39"/>
      <p:italic r:id="rId40"/>
      <p:boldItalic r:id="rId41"/>
    </p:embeddedFont>
    <p:embeddedFont>
      <p:font typeface="Roboto Light" panose="020F0302020204030204" pitchFamily="34" charset="0"/>
      <p:regular r:id="rId42"/>
      <p:bold r:id="rId43"/>
      <p:italic r:id="rId44"/>
      <p:boldItalic r:id="rId45"/>
    </p:embeddedFont>
    <p:embeddedFont>
      <p:font typeface="Roboto Medium" panose="020F050202020403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18"/>
  </p:normalViewPr>
  <p:slideViewPr>
    <p:cSldViewPr snapToGrid="0">
      <p:cViewPr varScale="1">
        <p:scale>
          <a:sx n="120" d="100"/>
          <a:sy n="120" d="100"/>
        </p:scale>
        <p:origin x="200" y="4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5572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86563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4727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687540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11227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231001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7645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397934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8448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1f4ccfbf7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1f4ccfbf7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7703208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554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1f4ccfbf70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1f4ccfbf70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1f4ccfbf70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1f4ccfbf70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960086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1f4ccfbf7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1f4ccfbf7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34844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1f4ccfbf7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1f4ccfbf7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30606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2231898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1f4ccfbf7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1f4ccfbf7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1f4ccfbf7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1f4ccfbf7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147596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1f4b46e8d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1f4b46e8d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207ea8a96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207ea8a96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9954969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6929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497761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07ea8a9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07ea8a9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1199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f4ccfbf70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f4ccfbf7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Enter brief description of the visualization and how it relates to your life</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293604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ocs.google.com/document/d/1tHfHyvrpufz5nqrWhrYORFQWpidQVcQAXi1VYm2tUTY/"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44575"/>
            <a:ext cx="8520600" cy="1621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SzPts val="990"/>
              <a:buNone/>
            </a:pPr>
            <a:r>
              <a:rPr lang="en" sz="3380">
                <a:latin typeface="Roboto Medium"/>
                <a:ea typeface="Roboto Medium"/>
                <a:cs typeface="Roboto Medium"/>
                <a:sym typeface="Roboto Medium"/>
              </a:rPr>
              <a:t>A1: Visualization Curation and Analysis</a:t>
            </a:r>
            <a:endParaRPr sz="3380">
              <a:latin typeface="Roboto Medium"/>
              <a:ea typeface="Roboto Medium"/>
              <a:cs typeface="Roboto Medium"/>
              <a:sym typeface="Roboto Medium"/>
            </a:endParaRPr>
          </a:p>
        </p:txBody>
      </p:sp>
      <p:sp>
        <p:nvSpPr>
          <p:cNvPr id="55" name="Google Shape;55;p13"/>
          <p:cNvSpPr txBox="1">
            <a:spLocks noGrp="1"/>
          </p:cNvSpPr>
          <p:nvPr>
            <p:ph type="subTitle" idx="1"/>
          </p:nvPr>
        </p:nvSpPr>
        <p:spPr>
          <a:xfrm>
            <a:off x="311700" y="2681725"/>
            <a:ext cx="8520600" cy="1234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300" b="1" dirty="0">
                <a:solidFill>
                  <a:srgbClr val="666666"/>
                </a:solidFill>
                <a:latin typeface="Roboto"/>
                <a:ea typeface="Roboto"/>
                <a:cs typeface="Roboto"/>
                <a:sym typeface="Roboto"/>
              </a:rPr>
              <a:t>CSE412: Data Visualization</a:t>
            </a:r>
            <a:endParaRPr sz="2300" b="1" dirty="0">
              <a:solidFill>
                <a:srgbClr val="666666"/>
              </a:solidFill>
              <a:latin typeface="Roboto"/>
              <a:ea typeface="Roboto"/>
              <a:cs typeface="Roboto"/>
              <a:sym typeface="Roboto"/>
            </a:endParaRPr>
          </a:p>
          <a:p>
            <a:pPr marL="0" lvl="0" indent="0" algn="ctr" rtl="0">
              <a:spcBef>
                <a:spcPts val="1000"/>
              </a:spcBef>
              <a:spcAft>
                <a:spcPts val="0"/>
              </a:spcAft>
              <a:buNone/>
            </a:pPr>
            <a:r>
              <a:rPr lang="en" sz="2300" dirty="0" err="1">
                <a:latin typeface="Roboto Light"/>
                <a:ea typeface="Roboto Light"/>
                <a:cs typeface="Roboto Light"/>
                <a:sym typeface="Roboto Light"/>
              </a:rPr>
              <a:t>Shuyi</a:t>
            </a:r>
            <a:r>
              <a:rPr lang="en" sz="2300" dirty="0">
                <a:latin typeface="Roboto Light"/>
                <a:ea typeface="Roboto Light"/>
                <a:cs typeface="Roboto Light"/>
                <a:sym typeface="Roboto Light"/>
              </a:rPr>
              <a:t> Yeh, </a:t>
            </a:r>
            <a:r>
              <a:rPr lang="en" sz="2300" dirty="0" err="1">
                <a:latin typeface="Roboto Light"/>
                <a:ea typeface="Roboto Light"/>
                <a:cs typeface="Roboto Light"/>
                <a:sym typeface="Roboto Light"/>
              </a:rPr>
              <a:t>shuyiyeh@uw.edu</a:t>
            </a:r>
            <a:r>
              <a:rPr lang="en" sz="2300" dirty="0">
                <a:latin typeface="Roboto Light"/>
                <a:ea typeface="Roboto Light"/>
                <a:cs typeface="Roboto Light"/>
                <a:sym typeface="Roboto Light"/>
              </a:rPr>
              <a:t>, AC</a:t>
            </a:r>
            <a:endParaRPr sz="2300" dirty="0">
              <a:latin typeface="Roboto Light"/>
              <a:ea typeface="Roboto Light"/>
              <a:cs typeface="Roboto Light"/>
              <a:sym typeface="Roboto Light"/>
            </a:endParaRPr>
          </a:p>
        </p:txBody>
      </p:sp>
      <p:sp>
        <p:nvSpPr>
          <p:cNvPr id="56" name="Google Shape;56;p13"/>
          <p:cNvSpPr txBox="1"/>
          <p:nvPr/>
        </p:nvSpPr>
        <p:spPr>
          <a:xfrm>
            <a:off x="6809700" y="4763950"/>
            <a:ext cx="2266200" cy="323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900" u="sng">
                <a:solidFill>
                  <a:schemeClr val="hlink"/>
                </a:solidFill>
                <a:hlinkClick r:id="rId3"/>
              </a:rPr>
              <a:t>Assignment Link</a:t>
            </a:r>
            <a:endParaRPr sz="9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97078"/>
            <a:ext cx="3043800" cy="33239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pPr marL="0" lvl="0" indent="0" algn="l" rtl="0">
              <a:spcBef>
                <a:spcPts val="0"/>
              </a:spcBef>
              <a:spcAft>
                <a:spcPts val="0"/>
              </a:spcAft>
              <a:buNone/>
            </a:pPr>
            <a:r>
              <a:rPr lang="en-US" sz="1200" dirty="0">
                <a:solidFill>
                  <a:srgbClr val="595959"/>
                </a:solidFill>
              </a:rPr>
              <a:t>This is a visualization for Uber App. Uber is a platform for booking a ride. After entering destination, it will automatically show all surrounding cars and choose the nearest one. It can also shows the price, number of seats, and the waiting time.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r>
              <a:rPr lang="en" sz="1200" dirty="0">
                <a:solidFill>
                  <a:schemeClr val="dk2"/>
                </a:solidFill>
              </a:rPr>
              <a:t>I like to use Uber APP to book a ride rather than find a taxi on the street recently because Uber APP has a really clear interface. It has shown all the information I need online. And I can know the exact fare before departure, so I don’t have to worry about the traffic jam which might make the price become higher.</a:t>
            </a:r>
            <a:endParaRPr sz="1200" dirty="0">
              <a:solidFill>
                <a:schemeClr val="dk1"/>
              </a:solidFill>
            </a:endParaRPr>
          </a:p>
        </p:txBody>
      </p:sp>
      <p:pic>
        <p:nvPicPr>
          <p:cNvPr id="3" name="圖片 2">
            <a:extLst>
              <a:ext uri="{FF2B5EF4-FFF2-40B4-BE49-F238E27FC236}">
                <a16:creationId xmlns:a16="http://schemas.microsoft.com/office/drawing/2014/main" id="{594DD31E-F57B-37D7-CE94-92FB0B3CBF20}"/>
              </a:ext>
            </a:extLst>
          </p:cNvPr>
          <p:cNvPicPr>
            <a:picLocks noChangeAspect="1"/>
          </p:cNvPicPr>
          <p:nvPr/>
        </p:nvPicPr>
        <p:blipFill rotWithShape="1">
          <a:blip r:embed="rId3"/>
          <a:srcRect b="19316"/>
          <a:stretch/>
        </p:blipFill>
        <p:spPr>
          <a:xfrm>
            <a:off x="4878806" y="115241"/>
            <a:ext cx="2813700" cy="4913017"/>
          </a:xfrm>
          <a:prstGeom prst="rect">
            <a:avLst/>
          </a:prstGeom>
        </p:spPr>
      </p:pic>
      <p:sp>
        <p:nvSpPr>
          <p:cNvPr id="4" name="Google Shape;90;p18">
            <a:extLst>
              <a:ext uri="{FF2B5EF4-FFF2-40B4-BE49-F238E27FC236}">
                <a16:creationId xmlns:a16="http://schemas.microsoft.com/office/drawing/2014/main" id="{493EF52B-1D5B-696B-D6DA-40E7AC5C0287}"/>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5" name="Google Shape;91;p18">
            <a:extLst>
              <a:ext uri="{FF2B5EF4-FFF2-40B4-BE49-F238E27FC236}">
                <a16:creationId xmlns:a16="http://schemas.microsoft.com/office/drawing/2014/main" id="{E0791A90-8D02-C684-2907-1784A264F526}"/>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4. Uber APP</a:t>
            </a:r>
            <a:endParaRPr sz="1800"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1272916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3" name="圖片 2">
            <a:extLst>
              <a:ext uri="{FF2B5EF4-FFF2-40B4-BE49-F238E27FC236}">
                <a16:creationId xmlns:a16="http://schemas.microsoft.com/office/drawing/2014/main" id="{20E7A709-B285-3F7D-A2B3-BDB592441D7A}"/>
              </a:ext>
            </a:extLst>
          </p:cNvPr>
          <p:cNvPicPr>
            <a:picLocks noChangeAspect="1"/>
          </p:cNvPicPr>
          <p:nvPr/>
        </p:nvPicPr>
        <p:blipFill rotWithShape="1">
          <a:blip r:embed="rId3"/>
          <a:srcRect b="9838"/>
          <a:stretch/>
        </p:blipFill>
        <p:spPr>
          <a:xfrm>
            <a:off x="0" y="0"/>
            <a:ext cx="9144000" cy="5143500"/>
          </a:xfrm>
          <a:prstGeom prst="rect">
            <a:avLst/>
          </a:prstGeom>
        </p:spPr>
      </p:pic>
      <p:sp>
        <p:nvSpPr>
          <p:cNvPr id="90" name="Google Shape;90;p18"/>
          <p:cNvSpPr/>
          <p:nvPr/>
        </p:nvSpPr>
        <p:spPr>
          <a:xfrm>
            <a:off x="243800" y="215675"/>
            <a:ext cx="2051700" cy="2907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Work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5. Visual Studio Code</a:t>
            </a:r>
            <a:endParaRPr sz="1800"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872814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33239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r>
              <a:rPr lang="en-US" sz="1200" dirty="0">
                <a:solidFill>
                  <a:srgbClr val="595959"/>
                </a:solidFill>
              </a:rPr>
              <a:t>This visualization is a streamlined code editor, Visual Studio Code. It support multiple programming languages</a:t>
            </a:r>
            <a:r>
              <a:rPr lang="en-US" altLang="zh-TW" sz="1200" dirty="0">
                <a:solidFill>
                  <a:srgbClr val="595959"/>
                </a:solidFill>
              </a:rPr>
              <a:t>. </a:t>
            </a:r>
            <a:r>
              <a:rPr lang="en-US" sz="1200" dirty="0">
                <a:solidFill>
                  <a:srgbClr val="595959"/>
                </a:solidFill>
              </a:rPr>
              <a:t>It utilizes syntax highlighting, displaying code in different colors based on its type.</a:t>
            </a:r>
            <a:r>
              <a:rPr lang="zh-TW" altLang="en-US" sz="1200" dirty="0">
                <a:solidFill>
                  <a:srgbClr val="595959"/>
                </a:solidFill>
              </a:rPr>
              <a:t> </a:t>
            </a:r>
            <a:r>
              <a:rPr lang="en-US" sz="1200" dirty="0">
                <a:solidFill>
                  <a:srgbClr val="595959"/>
                </a:solidFill>
              </a:rPr>
              <a:t>For example, words with orange color mean comment and words with bule color mean attribute.</a:t>
            </a:r>
            <a:r>
              <a:rPr lang="en-US" altLang="zh-TW" sz="1200" dirty="0">
                <a:solidFill>
                  <a:srgbClr val="595959"/>
                </a:solidFill>
              </a:rPr>
              <a:t> This syntax highlighting can help people understand the code much faster.</a:t>
            </a:r>
            <a:endParaRPr lang="en-US" altLang="zh-TW" sz="1200" dirty="0">
              <a:solidFill>
                <a:schemeClr val="dk1"/>
              </a:solidFill>
            </a:endParaRPr>
          </a:p>
          <a:p>
            <a:r>
              <a:rPr lang="en-US" sz="1200" dirty="0">
                <a:solidFill>
                  <a:srgbClr val="595959"/>
                </a:solidFill>
              </a:rPr>
              <a:t> </a:t>
            </a: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p>
          <a:p>
            <a:pPr marL="0" lvl="0" indent="0" algn="l" rtl="0">
              <a:spcBef>
                <a:spcPts val="0"/>
              </a:spcBef>
              <a:spcAft>
                <a:spcPts val="0"/>
              </a:spcAft>
              <a:buNone/>
            </a:pPr>
            <a:r>
              <a:rPr lang="en-US" altLang="zh-TW" sz="1200" dirty="0">
                <a:solidFill>
                  <a:srgbClr val="595959"/>
                </a:solidFill>
              </a:rPr>
              <a:t>I use Visual Studio Code really often in the lab and course. Its clear visualization can help me familiar with a new programming language more easily.</a:t>
            </a:r>
            <a:endParaRPr sz="1200" dirty="0">
              <a:solidFill>
                <a:schemeClr val="dk1"/>
              </a:solidFill>
            </a:endParaRPr>
          </a:p>
        </p:txBody>
      </p:sp>
      <p:sp>
        <p:nvSpPr>
          <p:cNvPr id="2" name="Google Shape;90;p18">
            <a:extLst>
              <a:ext uri="{FF2B5EF4-FFF2-40B4-BE49-F238E27FC236}">
                <a16:creationId xmlns:a16="http://schemas.microsoft.com/office/drawing/2014/main" id="{4D47ACFA-EC5A-D9F5-667F-B4A4BC835753}"/>
              </a:ext>
            </a:extLst>
          </p:cNvPr>
          <p:cNvSpPr/>
          <p:nvPr/>
        </p:nvSpPr>
        <p:spPr>
          <a:xfrm>
            <a:off x="243800" y="215675"/>
            <a:ext cx="2051700" cy="290700"/>
          </a:xfrm>
          <a:prstGeom prst="rect">
            <a:avLst/>
          </a:prstGeom>
          <a:solidFill>
            <a:srgbClr val="434343">
              <a:alpha val="53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Work Visualization</a:t>
            </a:r>
            <a:endParaRPr dirty="0">
              <a:solidFill>
                <a:schemeClr val="lt1"/>
              </a:solidFill>
              <a:latin typeface="Oswald Light"/>
              <a:ea typeface="Oswald Light"/>
              <a:cs typeface="Oswald Light"/>
              <a:sym typeface="Oswald Light"/>
            </a:endParaRPr>
          </a:p>
        </p:txBody>
      </p:sp>
      <p:sp>
        <p:nvSpPr>
          <p:cNvPr id="3" name="Google Shape;91;p18">
            <a:extLst>
              <a:ext uri="{FF2B5EF4-FFF2-40B4-BE49-F238E27FC236}">
                <a16:creationId xmlns:a16="http://schemas.microsoft.com/office/drawing/2014/main" id="{5E2C9001-58EA-5E4F-4959-BC657A5AB312}"/>
              </a:ext>
            </a:extLst>
          </p:cNvPr>
          <p:cNvSpPr/>
          <p:nvPr/>
        </p:nvSpPr>
        <p:spPr>
          <a:xfrm>
            <a:off x="243800" y="517575"/>
            <a:ext cx="2813700" cy="468900"/>
          </a:xfrm>
          <a:prstGeom prst="rect">
            <a:avLst/>
          </a:prstGeom>
          <a:solidFill>
            <a:srgbClr val="434343">
              <a:alpha val="53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5. Visual Studio Code</a:t>
            </a:r>
            <a:endParaRPr sz="1800" dirty="0">
              <a:solidFill>
                <a:schemeClr val="lt1"/>
              </a:solidFill>
              <a:latin typeface="Oswald"/>
              <a:ea typeface="Oswald"/>
              <a:cs typeface="Oswald"/>
              <a:sym typeface="Oswald"/>
            </a:endParaRPr>
          </a:p>
        </p:txBody>
      </p:sp>
      <p:pic>
        <p:nvPicPr>
          <p:cNvPr id="4" name="圖片 3">
            <a:extLst>
              <a:ext uri="{FF2B5EF4-FFF2-40B4-BE49-F238E27FC236}">
                <a16:creationId xmlns:a16="http://schemas.microsoft.com/office/drawing/2014/main" id="{1C7FF030-F9E8-3329-4E13-0F6376A374BC}"/>
              </a:ext>
            </a:extLst>
          </p:cNvPr>
          <p:cNvPicPr>
            <a:picLocks noChangeAspect="1"/>
          </p:cNvPicPr>
          <p:nvPr/>
        </p:nvPicPr>
        <p:blipFill rotWithShape="1">
          <a:blip r:embed="rId3"/>
          <a:srcRect b="9838"/>
          <a:stretch/>
        </p:blipFill>
        <p:spPr>
          <a:xfrm>
            <a:off x="3454975" y="1040280"/>
            <a:ext cx="5445225" cy="3062939"/>
          </a:xfrm>
          <a:prstGeom prst="rect">
            <a:avLst/>
          </a:prstGeom>
        </p:spPr>
      </p:pic>
    </p:spTree>
    <p:extLst>
      <p:ext uri="{BB962C8B-B14F-4D97-AF65-F5344CB8AC3E}">
        <p14:creationId xmlns:p14="http://schemas.microsoft.com/office/powerpoint/2010/main" val="3286069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2" name="圖片 1">
            <a:extLst>
              <a:ext uri="{FF2B5EF4-FFF2-40B4-BE49-F238E27FC236}">
                <a16:creationId xmlns:a16="http://schemas.microsoft.com/office/drawing/2014/main" id="{8A6049B1-2839-AE2B-8D1D-352B6CB9B673}"/>
              </a:ext>
            </a:extLst>
          </p:cNvPr>
          <p:cNvPicPr>
            <a:picLocks noChangeAspect="1"/>
          </p:cNvPicPr>
          <p:nvPr/>
        </p:nvPicPr>
        <p:blipFill rotWithShape="1">
          <a:blip r:embed="rId3"/>
          <a:srcRect t="28118" b="32699"/>
          <a:stretch/>
        </p:blipFill>
        <p:spPr>
          <a:xfrm>
            <a:off x="1564160" y="126725"/>
            <a:ext cx="5918991" cy="5019158"/>
          </a:xfrm>
          <a:prstGeom prst="rect">
            <a:avLst/>
          </a:prstGeom>
        </p:spPr>
      </p:pic>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dirty="0">
                <a:solidFill>
                  <a:schemeClr val="lt1"/>
                </a:solidFill>
                <a:latin typeface="Oswald Light"/>
                <a:ea typeface="Oswald Light"/>
                <a:cs typeface="Oswald Light"/>
                <a:sym typeface="Oswald Light"/>
              </a:rPr>
              <a:t>Work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6. </a:t>
            </a:r>
            <a:r>
              <a:rPr lang="en" altLang="zh-TW" sz="1800" b="1" dirty="0">
                <a:solidFill>
                  <a:schemeClr val="lt1"/>
                </a:solidFill>
                <a:latin typeface="Oswald Light"/>
                <a:ea typeface="Oswald Light"/>
                <a:cs typeface="Oswald Light"/>
                <a:sym typeface="Oswald Light"/>
              </a:rPr>
              <a:t>Stock Price Index</a:t>
            </a:r>
            <a:r>
              <a:rPr lang="zh-TW" altLang="en-US" sz="1800" b="1" dirty="0">
                <a:solidFill>
                  <a:schemeClr val="lt1"/>
                </a:solidFill>
                <a:latin typeface="Oswald Light"/>
                <a:ea typeface="Oswald Light"/>
                <a:cs typeface="Oswald Light"/>
                <a:sym typeface="Oswald Light"/>
              </a:rPr>
              <a:t> </a:t>
            </a:r>
            <a:endParaRPr sz="1800" b="1"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3951408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313929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r>
              <a:rPr lang="en-US" sz="1200" dirty="0">
                <a:solidFill>
                  <a:srgbClr val="595959"/>
                </a:solidFill>
              </a:rPr>
              <a:t>This is</a:t>
            </a:r>
            <a:r>
              <a:rPr lang="zh-TW" altLang="en-US" sz="1200" dirty="0">
                <a:solidFill>
                  <a:srgbClr val="595959"/>
                </a:solidFill>
              </a:rPr>
              <a:t> </a:t>
            </a:r>
            <a:r>
              <a:rPr lang="en-US" altLang="zh-TW" sz="1200" dirty="0">
                <a:solidFill>
                  <a:srgbClr val="595959"/>
                </a:solidFill>
              </a:rPr>
              <a:t>visualization for </a:t>
            </a:r>
            <a:r>
              <a:rPr lang="en-US" sz="1200" dirty="0">
                <a:solidFill>
                  <a:srgbClr val="595959"/>
                </a:solidFill>
              </a:rPr>
              <a:t>stock price index for the current week. We can understand the trend of the index by observing the line chart. Additionally, the bar chart illustrates the daily trading volume, providing further insight into market activity.</a:t>
            </a:r>
          </a:p>
          <a:p>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p>
          <a:p>
            <a:r>
              <a:rPr lang="en-US" altLang="zh-TW" sz="1200" dirty="0">
                <a:solidFill>
                  <a:srgbClr val="595959"/>
                </a:solidFill>
              </a:rPr>
              <a:t>Since I also hold a few stocks, by observing the trend in stock prices and trading volume, I can predict the optimal moments for buying and selling. What’s more, it can also help me learn risk management.</a:t>
            </a:r>
            <a:endParaRPr lang="en" sz="1200" b="1" dirty="0">
              <a:solidFill>
                <a:schemeClr val="dk1"/>
              </a:solidFill>
            </a:endParaRPr>
          </a:p>
        </p:txBody>
      </p:sp>
      <p:pic>
        <p:nvPicPr>
          <p:cNvPr id="3" name="圖片 2">
            <a:extLst>
              <a:ext uri="{FF2B5EF4-FFF2-40B4-BE49-F238E27FC236}">
                <a16:creationId xmlns:a16="http://schemas.microsoft.com/office/drawing/2014/main" id="{E2577EE6-B132-53B5-C5EE-8D2CADF0AF45}"/>
              </a:ext>
            </a:extLst>
          </p:cNvPr>
          <p:cNvPicPr>
            <a:picLocks noChangeAspect="1"/>
          </p:cNvPicPr>
          <p:nvPr/>
        </p:nvPicPr>
        <p:blipFill rotWithShape="1">
          <a:blip r:embed="rId3"/>
          <a:srcRect t="28118" b="32699"/>
          <a:stretch/>
        </p:blipFill>
        <p:spPr>
          <a:xfrm>
            <a:off x="3766185" y="322667"/>
            <a:ext cx="4972275" cy="4216366"/>
          </a:xfrm>
          <a:prstGeom prst="rect">
            <a:avLst/>
          </a:prstGeom>
        </p:spPr>
      </p:pic>
      <p:sp>
        <p:nvSpPr>
          <p:cNvPr id="4" name="Google Shape;90;p18">
            <a:extLst>
              <a:ext uri="{FF2B5EF4-FFF2-40B4-BE49-F238E27FC236}">
                <a16:creationId xmlns:a16="http://schemas.microsoft.com/office/drawing/2014/main" id="{B86CA710-2653-57F9-5F76-FD3E526FD1F2}"/>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dirty="0">
                <a:solidFill>
                  <a:schemeClr val="lt1"/>
                </a:solidFill>
                <a:latin typeface="Oswald Light"/>
                <a:ea typeface="Oswald Light"/>
                <a:cs typeface="Oswald Light"/>
                <a:sym typeface="Oswald Light"/>
              </a:rPr>
              <a:t>Work Visualization</a:t>
            </a:r>
            <a:endParaRPr dirty="0">
              <a:solidFill>
                <a:schemeClr val="lt1"/>
              </a:solidFill>
              <a:latin typeface="Oswald Light"/>
              <a:ea typeface="Oswald Light"/>
              <a:cs typeface="Oswald Light"/>
              <a:sym typeface="Oswald Light"/>
            </a:endParaRPr>
          </a:p>
        </p:txBody>
      </p:sp>
      <p:sp>
        <p:nvSpPr>
          <p:cNvPr id="5" name="Google Shape;91;p18">
            <a:extLst>
              <a:ext uri="{FF2B5EF4-FFF2-40B4-BE49-F238E27FC236}">
                <a16:creationId xmlns:a16="http://schemas.microsoft.com/office/drawing/2014/main" id="{C1712805-F8F4-39A7-DE13-18A7BFDBFBD6}"/>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6. </a:t>
            </a:r>
            <a:r>
              <a:rPr lang="en" altLang="zh-TW" sz="1800" b="1" dirty="0">
                <a:solidFill>
                  <a:schemeClr val="lt1"/>
                </a:solidFill>
                <a:latin typeface="Oswald Light"/>
                <a:ea typeface="Oswald Light"/>
                <a:cs typeface="Oswald Light"/>
                <a:sym typeface="Oswald Light"/>
              </a:rPr>
              <a:t>Stock Price Index</a:t>
            </a:r>
            <a:r>
              <a:rPr lang="zh-TW" altLang="en-US" sz="1800" b="1" dirty="0">
                <a:solidFill>
                  <a:schemeClr val="lt1"/>
                </a:solidFill>
                <a:latin typeface="Oswald Light"/>
                <a:ea typeface="Oswald Light"/>
                <a:cs typeface="Oswald Light"/>
                <a:sym typeface="Oswald Light"/>
              </a:rPr>
              <a:t> </a:t>
            </a:r>
            <a:endParaRPr sz="1800" b="1"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2045532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7. Money+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19F819A3-9004-6B68-02FF-3C9CE602064D}"/>
              </a:ext>
            </a:extLst>
          </p:cNvPr>
          <p:cNvPicPr>
            <a:picLocks noChangeAspect="1"/>
          </p:cNvPicPr>
          <p:nvPr/>
        </p:nvPicPr>
        <p:blipFill rotWithShape="1">
          <a:blip r:embed="rId3"/>
          <a:srcRect t="14954" b="16332"/>
          <a:stretch/>
        </p:blipFill>
        <p:spPr>
          <a:xfrm>
            <a:off x="680764" y="1222158"/>
            <a:ext cx="2376736" cy="3534285"/>
          </a:xfrm>
          <a:prstGeom prst="rect">
            <a:avLst/>
          </a:prstGeom>
          <a:ln>
            <a:solidFill>
              <a:schemeClr val="tx1"/>
            </a:solidFill>
          </a:ln>
        </p:spPr>
      </p:pic>
      <p:pic>
        <p:nvPicPr>
          <p:cNvPr id="5" name="圖片 4">
            <a:extLst>
              <a:ext uri="{FF2B5EF4-FFF2-40B4-BE49-F238E27FC236}">
                <a16:creationId xmlns:a16="http://schemas.microsoft.com/office/drawing/2014/main" id="{151048D8-A1FF-97B1-BB21-70A8534B6A15}"/>
              </a:ext>
            </a:extLst>
          </p:cNvPr>
          <p:cNvPicPr>
            <a:picLocks noChangeAspect="1"/>
          </p:cNvPicPr>
          <p:nvPr/>
        </p:nvPicPr>
        <p:blipFill rotWithShape="1">
          <a:blip r:embed="rId4"/>
          <a:srcRect l="480" t="15677" r="-480" b="31146"/>
          <a:stretch/>
        </p:blipFill>
        <p:spPr>
          <a:xfrm>
            <a:off x="3442995" y="150311"/>
            <a:ext cx="4208107" cy="4842877"/>
          </a:xfrm>
          <a:prstGeom prst="rect">
            <a:avLst/>
          </a:prstGeom>
          <a:ln>
            <a:solidFill>
              <a:schemeClr val="tx1"/>
            </a:solidFill>
          </a:ln>
        </p:spPr>
      </p:pic>
    </p:spTree>
    <p:extLst>
      <p:ext uri="{BB962C8B-B14F-4D97-AF65-F5344CB8AC3E}">
        <p14:creationId xmlns:p14="http://schemas.microsoft.com/office/powerpoint/2010/main" val="1192828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35086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r>
              <a:rPr lang="en-US" sz="1200" dirty="0">
                <a:solidFill>
                  <a:srgbClr val="595959"/>
                </a:solidFill>
              </a:rPr>
              <a:t>These visualizations are generated by an app designed for tracking daily expenses.</a:t>
            </a:r>
            <a:r>
              <a:rPr lang="zh-TW" altLang="en-US" sz="1200" dirty="0">
                <a:solidFill>
                  <a:srgbClr val="595959"/>
                </a:solidFill>
              </a:rPr>
              <a:t> </a:t>
            </a:r>
            <a:r>
              <a:rPr lang="en-US" sz="1200" dirty="0">
                <a:solidFill>
                  <a:srgbClr val="595959"/>
                </a:solidFill>
              </a:rPr>
              <a:t>Upon recording expenses, the app creates a pie chart</a:t>
            </a:r>
            <a:r>
              <a:rPr lang="zh-TW" altLang="en-US" sz="1200" dirty="0">
                <a:solidFill>
                  <a:srgbClr val="595959"/>
                </a:solidFill>
              </a:rPr>
              <a:t> </a:t>
            </a:r>
            <a:r>
              <a:rPr lang="en-US" sz="1200" dirty="0">
                <a:solidFill>
                  <a:srgbClr val="595959"/>
                </a:solidFill>
              </a:rPr>
              <a:t>to show the percentage of expense from different category. In addition, it will also provide a line chart to show the the daily spending trends.</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pPr marL="0" lvl="0" indent="0" algn="l" rtl="0">
              <a:spcBef>
                <a:spcPts val="0"/>
              </a:spcBef>
              <a:spcAft>
                <a:spcPts val="0"/>
              </a:spcAft>
              <a:buNone/>
            </a:pPr>
            <a:r>
              <a:rPr lang="en" sz="1200" dirty="0">
                <a:solidFill>
                  <a:schemeClr val="dk2"/>
                </a:solidFill>
              </a:rPr>
              <a:t>This is a new APP I just started to utilize to track my expense. The advantage of this app is its style. The visualization is very cute and understandable. While other app just record the income and expense with number, it presents them in a more readable way.</a:t>
            </a:r>
            <a:endParaRPr sz="1200" dirty="0">
              <a:solidFill>
                <a:schemeClr val="dk1"/>
              </a:solidFill>
            </a:endParaRPr>
          </a:p>
        </p:txBody>
      </p:sp>
      <p:sp>
        <p:nvSpPr>
          <p:cNvPr id="2" name="Google Shape;90;p18">
            <a:extLst>
              <a:ext uri="{FF2B5EF4-FFF2-40B4-BE49-F238E27FC236}">
                <a16:creationId xmlns:a16="http://schemas.microsoft.com/office/drawing/2014/main" id="{9C86129F-ED81-E13C-3488-5E4BE34E5304}"/>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3" name="Google Shape;91;p18">
            <a:extLst>
              <a:ext uri="{FF2B5EF4-FFF2-40B4-BE49-F238E27FC236}">
                <a16:creationId xmlns:a16="http://schemas.microsoft.com/office/drawing/2014/main" id="{B7CE99C4-0621-77B9-6EC4-B96DAE0385C1}"/>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7. Money+ APP</a:t>
            </a:r>
            <a:endParaRPr sz="1800" dirty="0">
              <a:solidFill>
                <a:schemeClr val="lt1"/>
              </a:solidFill>
              <a:latin typeface="Oswald"/>
              <a:ea typeface="Oswald"/>
              <a:cs typeface="Oswald"/>
              <a:sym typeface="Oswald"/>
            </a:endParaRPr>
          </a:p>
        </p:txBody>
      </p:sp>
      <p:pic>
        <p:nvPicPr>
          <p:cNvPr id="4" name="圖片 3">
            <a:extLst>
              <a:ext uri="{FF2B5EF4-FFF2-40B4-BE49-F238E27FC236}">
                <a16:creationId xmlns:a16="http://schemas.microsoft.com/office/drawing/2014/main" id="{7A94EA90-A598-E7BD-5083-ABCDAE4E1911}"/>
              </a:ext>
            </a:extLst>
          </p:cNvPr>
          <p:cNvPicPr>
            <a:picLocks noChangeAspect="1"/>
          </p:cNvPicPr>
          <p:nvPr/>
        </p:nvPicPr>
        <p:blipFill rotWithShape="1">
          <a:blip r:embed="rId3"/>
          <a:srcRect t="14954" b="16332"/>
          <a:stretch/>
        </p:blipFill>
        <p:spPr>
          <a:xfrm>
            <a:off x="3287600" y="215675"/>
            <a:ext cx="2376736" cy="3534285"/>
          </a:xfrm>
          <a:prstGeom prst="rect">
            <a:avLst/>
          </a:prstGeom>
          <a:ln>
            <a:solidFill>
              <a:schemeClr val="tx1"/>
            </a:solidFill>
          </a:ln>
        </p:spPr>
      </p:pic>
      <p:pic>
        <p:nvPicPr>
          <p:cNvPr id="5" name="圖片 4">
            <a:extLst>
              <a:ext uri="{FF2B5EF4-FFF2-40B4-BE49-F238E27FC236}">
                <a16:creationId xmlns:a16="http://schemas.microsoft.com/office/drawing/2014/main" id="{9C27C8DC-06B1-0450-EE97-FFE30107131C}"/>
              </a:ext>
            </a:extLst>
          </p:cNvPr>
          <p:cNvPicPr>
            <a:picLocks noChangeAspect="1"/>
          </p:cNvPicPr>
          <p:nvPr/>
        </p:nvPicPr>
        <p:blipFill rotWithShape="1">
          <a:blip r:embed="rId4"/>
          <a:srcRect l="480" t="15677" r="-480" b="31146"/>
          <a:stretch/>
        </p:blipFill>
        <p:spPr>
          <a:xfrm>
            <a:off x="5717750" y="1222310"/>
            <a:ext cx="3309048" cy="3808200"/>
          </a:xfrm>
          <a:prstGeom prst="rect">
            <a:avLst/>
          </a:prstGeom>
          <a:ln>
            <a:solidFill>
              <a:schemeClr val="tx1"/>
            </a:solidFill>
          </a:ln>
        </p:spPr>
      </p:pic>
    </p:spTree>
    <p:extLst>
      <p:ext uri="{BB962C8B-B14F-4D97-AF65-F5344CB8AC3E}">
        <p14:creationId xmlns:p14="http://schemas.microsoft.com/office/powerpoint/2010/main" val="3462780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3" name="圖片 2">
            <a:extLst>
              <a:ext uri="{FF2B5EF4-FFF2-40B4-BE49-F238E27FC236}">
                <a16:creationId xmlns:a16="http://schemas.microsoft.com/office/drawing/2014/main" id="{37165C0E-E501-0648-4627-920A6464CB6C}"/>
              </a:ext>
            </a:extLst>
          </p:cNvPr>
          <p:cNvPicPr>
            <a:picLocks noChangeAspect="1"/>
          </p:cNvPicPr>
          <p:nvPr/>
        </p:nvPicPr>
        <p:blipFill rotWithShape="1">
          <a:blip r:embed="rId3"/>
          <a:srcRect t="16037" b="52608"/>
          <a:stretch/>
        </p:blipFill>
        <p:spPr>
          <a:xfrm>
            <a:off x="863082" y="118299"/>
            <a:ext cx="7231224" cy="4906902"/>
          </a:xfrm>
          <a:prstGeom prst="rect">
            <a:avLst/>
          </a:prstGeom>
        </p:spPr>
      </p:pic>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8. Mint Mobile APP</a:t>
            </a:r>
            <a:endParaRPr sz="1800"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998888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554696" y="1487242"/>
            <a:ext cx="3043800" cy="276995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pPr marL="0" lvl="0" indent="0" algn="l" rtl="0">
              <a:spcBef>
                <a:spcPts val="0"/>
              </a:spcBef>
              <a:spcAft>
                <a:spcPts val="0"/>
              </a:spcAft>
              <a:buNone/>
            </a:pPr>
            <a:r>
              <a:rPr lang="en" sz="1200" dirty="0">
                <a:solidFill>
                  <a:srgbClr val="595959"/>
                </a:solidFill>
              </a:rPr>
              <a:t>This visualization is a screenshot from Mint Mobile App. Mint Mobile is a company which provides lots of wireless plan for internet. Its APP on the phone shows remaining data every month.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pPr marL="0" lvl="0" indent="0" algn="l" rtl="0">
              <a:spcBef>
                <a:spcPts val="0"/>
              </a:spcBef>
              <a:spcAft>
                <a:spcPts val="0"/>
              </a:spcAft>
              <a:buNone/>
            </a:pPr>
            <a:r>
              <a:rPr lang="en" sz="1200" dirty="0">
                <a:solidFill>
                  <a:schemeClr val="dk2"/>
                </a:solidFill>
              </a:rPr>
              <a:t>By downloading this APP, I can monitor how many data left in this month. As a result, I can manage my internet usage effectively, avoiding the situation of running out of data in advance. I can also prevent potential </a:t>
            </a:r>
            <a:r>
              <a:rPr lang="en" sz="1200" dirty="0" err="1">
                <a:solidFill>
                  <a:schemeClr val="dk2"/>
                </a:solidFill>
              </a:rPr>
              <a:t>emergencis</a:t>
            </a:r>
            <a:r>
              <a:rPr lang="en" sz="1200" dirty="0">
                <a:solidFill>
                  <a:schemeClr val="dk2"/>
                </a:solidFill>
              </a:rPr>
              <a:t>.</a:t>
            </a:r>
          </a:p>
        </p:txBody>
      </p:sp>
      <p:sp>
        <p:nvSpPr>
          <p:cNvPr id="5" name="Google Shape;90;p18">
            <a:extLst>
              <a:ext uri="{FF2B5EF4-FFF2-40B4-BE49-F238E27FC236}">
                <a16:creationId xmlns:a16="http://schemas.microsoft.com/office/drawing/2014/main" id="{41D06C02-99E9-343C-C5FF-AC9E7A1B49C2}"/>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6" name="Google Shape;91;p18">
            <a:extLst>
              <a:ext uri="{FF2B5EF4-FFF2-40B4-BE49-F238E27FC236}">
                <a16:creationId xmlns:a16="http://schemas.microsoft.com/office/drawing/2014/main" id="{76E50572-6225-4FBD-24BF-2C5F4C78A94C}"/>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8. Mint Mobile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267B35FA-3581-1A2F-3A84-F97F27CC7E70}"/>
              </a:ext>
            </a:extLst>
          </p:cNvPr>
          <p:cNvPicPr>
            <a:picLocks noChangeAspect="1"/>
          </p:cNvPicPr>
          <p:nvPr/>
        </p:nvPicPr>
        <p:blipFill rotWithShape="1">
          <a:blip r:embed="rId3"/>
          <a:srcRect t="16037" b="52608"/>
          <a:stretch/>
        </p:blipFill>
        <p:spPr>
          <a:xfrm>
            <a:off x="3775739" y="986475"/>
            <a:ext cx="4996445" cy="3390445"/>
          </a:xfrm>
          <a:prstGeom prst="rect">
            <a:avLst/>
          </a:prstGeom>
          <a:ln>
            <a:solidFill>
              <a:schemeClr val="tx1"/>
            </a:solidFill>
          </a:ln>
        </p:spPr>
      </p:pic>
    </p:spTree>
    <p:extLst>
      <p:ext uri="{BB962C8B-B14F-4D97-AF65-F5344CB8AC3E}">
        <p14:creationId xmlns:p14="http://schemas.microsoft.com/office/powerpoint/2010/main" val="23859548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3" name="圖片 2">
            <a:extLst>
              <a:ext uri="{FF2B5EF4-FFF2-40B4-BE49-F238E27FC236}">
                <a16:creationId xmlns:a16="http://schemas.microsoft.com/office/drawing/2014/main" id="{82A48FFC-5146-FDC9-7E5F-4CD31DD41807}"/>
              </a:ext>
            </a:extLst>
          </p:cNvPr>
          <p:cNvPicPr>
            <a:picLocks noChangeAspect="1"/>
          </p:cNvPicPr>
          <p:nvPr/>
        </p:nvPicPr>
        <p:blipFill rotWithShape="1">
          <a:blip r:embed="rId3"/>
          <a:srcRect t="7969" b="11086"/>
          <a:stretch/>
        </p:blipFill>
        <p:spPr>
          <a:xfrm>
            <a:off x="0" y="0"/>
            <a:ext cx="9144000" cy="5143500"/>
          </a:xfrm>
          <a:prstGeom prst="rect">
            <a:avLst/>
          </a:prstGeom>
        </p:spPr>
      </p:pic>
      <p:sp>
        <p:nvSpPr>
          <p:cNvPr id="90" name="Google Shape;90;p18"/>
          <p:cNvSpPr/>
          <p:nvPr/>
        </p:nvSpPr>
        <p:spPr>
          <a:xfrm>
            <a:off x="243800" y="215675"/>
            <a:ext cx="2051700" cy="2907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Game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96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9. Dream Town </a:t>
            </a:r>
            <a:endParaRPr sz="1800" dirty="0">
              <a:solidFill>
                <a:schemeClr val="lt1"/>
              </a:solidFill>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000"/>
              <a:t>Part 1: Data Collection &amp; Curation</a:t>
            </a:r>
            <a:endParaRPr sz="4000"/>
          </a:p>
        </p:txBody>
      </p:sp>
      <p:sp>
        <p:nvSpPr>
          <p:cNvPr id="62" name="Google Shape;62;p14"/>
          <p:cNvSpPr txBox="1">
            <a:spLocks noGrp="1"/>
          </p:cNvSpPr>
          <p:nvPr>
            <p:ph type="subTitle" idx="1"/>
          </p:nvPr>
        </p:nvSpPr>
        <p:spPr>
          <a:xfrm>
            <a:off x="311700" y="2834125"/>
            <a:ext cx="8520600" cy="1395000"/>
          </a:xfrm>
          <a:prstGeom prst="rect">
            <a:avLst/>
          </a:prstGeom>
        </p:spPr>
        <p:txBody>
          <a:bodyPr spcFirstLastPara="1" wrap="square" lIns="91425" tIns="91425" rIns="91425" bIns="91425" anchor="t" anchorCtr="0">
            <a:normAutofit fontScale="92500" lnSpcReduction="10000"/>
          </a:bodyPr>
          <a:lstStyle/>
          <a:p>
            <a:pPr marL="0" lvl="0" indent="0" algn="ctr" rtl="0">
              <a:lnSpc>
                <a:spcPct val="150000"/>
              </a:lnSpc>
              <a:spcBef>
                <a:spcPts val="0"/>
              </a:spcBef>
              <a:spcAft>
                <a:spcPts val="0"/>
              </a:spcAft>
              <a:buNone/>
            </a:pPr>
            <a:r>
              <a:rPr lang="en" sz="1500">
                <a:solidFill>
                  <a:srgbClr val="808080"/>
                </a:solidFill>
                <a:latin typeface="Roboto"/>
                <a:ea typeface="Roboto"/>
                <a:cs typeface="Roboto"/>
                <a:sym typeface="Roboto"/>
              </a:rPr>
              <a:t>Screenshots, photos, and/or videos of visualizations that you encounter </a:t>
            </a:r>
            <a:br>
              <a:rPr lang="en" sz="1500">
                <a:solidFill>
                  <a:srgbClr val="808080"/>
                </a:solidFill>
                <a:latin typeface="Roboto"/>
                <a:ea typeface="Roboto"/>
                <a:cs typeface="Roboto"/>
                <a:sym typeface="Roboto"/>
              </a:rPr>
            </a:br>
            <a:r>
              <a:rPr lang="en" sz="1500">
                <a:solidFill>
                  <a:srgbClr val="808080"/>
                </a:solidFill>
                <a:latin typeface="Roboto"/>
                <a:ea typeface="Roboto"/>
                <a:cs typeface="Roboto"/>
                <a:sym typeface="Roboto"/>
              </a:rPr>
              <a:t>in your life with a brief description of each and organized in a principled fashion. </a:t>
            </a:r>
            <a:endParaRPr sz="1500">
              <a:solidFill>
                <a:srgbClr val="808080"/>
              </a:solidFill>
              <a:latin typeface="Roboto"/>
              <a:ea typeface="Roboto"/>
              <a:cs typeface="Roboto"/>
              <a:sym typeface="Roboto"/>
            </a:endParaRPr>
          </a:p>
          <a:p>
            <a:pPr marL="0" lvl="0" indent="0" algn="ctr" rtl="0">
              <a:lnSpc>
                <a:spcPct val="150000"/>
              </a:lnSpc>
              <a:spcBef>
                <a:spcPts val="1000"/>
              </a:spcBef>
              <a:spcAft>
                <a:spcPts val="1000"/>
              </a:spcAft>
              <a:buClr>
                <a:schemeClr val="dk1"/>
              </a:buClr>
              <a:buSzPts val="1100"/>
              <a:buFont typeface="Arial"/>
              <a:buNone/>
            </a:pPr>
            <a:r>
              <a:rPr lang="en" sz="1500">
                <a:solidFill>
                  <a:srgbClr val="808080"/>
                </a:solidFill>
                <a:latin typeface="Roboto"/>
                <a:ea typeface="Roboto"/>
                <a:cs typeface="Roboto"/>
                <a:sym typeface="Roboto"/>
              </a:rPr>
              <a:t>You need at least 10 visualizations for Part 1</a:t>
            </a:r>
            <a:endParaRPr sz="1500">
              <a:solidFill>
                <a:srgbClr val="808080"/>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33239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pPr marL="0" lvl="0" indent="0" algn="l" rtl="0">
              <a:spcBef>
                <a:spcPts val="0"/>
              </a:spcBef>
              <a:spcAft>
                <a:spcPts val="0"/>
              </a:spcAft>
              <a:buNone/>
            </a:pPr>
            <a:r>
              <a:rPr lang="en" sz="1200" dirty="0">
                <a:solidFill>
                  <a:srgbClr val="595959"/>
                </a:solidFill>
              </a:rPr>
              <a:t>Dream Town is a game which ask player to build a small town by themselves. Player has to build factories and farm, creating various kind of food to meet villager’s need. After earning money, the town will grow and expand. This visualization shows all villager position and their orders. We can see the list at the right side to invent what they want. </a:t>
            </a:r>
            <a:r>
              <a:rPr lang="en" sz="1200" dirty="0">
                <a:solidFill>
                  <a:schemeClr val="dk1"/>
                </a:solidFill>
              </a:rPr>
              <a:t>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r>
              <a:rPr lang="en" sz="1200" dirty="0">
                <a:solidFill>
                  <a:schemeClr val="dk2"/>
                </a:solidFill>
              </a:rPr>
              <a:t>I play this farming game when I’m free. Playing this game gives me a sense of achievement because I can expand and</a:t>
            </a:r>
            <a:r>
              <a:rPr lang="zh-TW" altLang="en-US" sz="1200" dirty="0">
                <a:solidFill>
                  <a:schemeClr val="dk2"/>
                </a:solidFill>
              </a:rPr>
              <a:t> </a:t>
            </a:r>
            <a:r>
              <a:rPr lang="en-US" altLang="zh-TW" sz="1200" dirty="0">
                <a:solidFill>
                  <a:schemeClr val="dk2"/>
                </a:solidFill>
              </a:rPr>
              <a:t>enrich</a:t>
            </a:r>
            <a:r>
              <a:rPr lang="en" sz="1200" dirty="0">
                <a:solidFill>
                  <a:schemeClr val="dk2"/>
                </a:solidFill>
              </a:rPr>
              <a:t> my virtual world when making effort on it. </a:t>
            </a:r>
            <a:endParaRPr sz="1200" dirty="0">
              <a:solidFill>
                <a:schemeClr val="dk1"/>
              </a:solidFill>
            </a:endParaRPr>
          </a:p>
        </p:txBody>
      </p:sp>
      <p:sp>
        <p:nvSpPr>
          <p:cNvPr id="3" name="Google Shape;90;p18">
            <a:extLst>
              <a:ext uri="{FF2B5EF4-FFF2-40B4-BE49-F238E27FC236}">
                <a16:creationId xmlns:a16="http://schemas.microsoft.com/office/drawing/2014/main" id="{4F620E39-4483-A62D-408C-3C330C12EEE0}"/>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Game Visualization</a:t>
            </a:r>
            <a:endParaRPr dirty="0">
              <a:solidFill>
                <a:schemeClr val="lt1"/>
              </a:solidFill>
              <a:latin typeface="Oswald Light"/>
              <a:ea typeface="Oswald Light"/>
              <a:cs typeface="Oswald Light"/>
              <a:sym typeface="Oswald Light"/>
            </a:endParaRPr>
          </a:p>
        </p:txBody>
      </p:sp>
      <p:sp>
        <p:nvSpPr>
          <p:cNvPr id="4" name="Google Shape;91;p18">
            <a:extLst>
              <a:ext uri="{FF2B5EF4-FFF2-40B4-BE49-F238E27FC236}">
                <a16:creationId xmlns:a16="http://schemas.microsoft.com/office/drawing/2014/main" id="{AE624B08-85E7-9EAF-7B7F-F9EA33A881CB}"/>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9. Dream Town </a:t>
            </a:r>
            <a:endParaRPr sz="1800" dirty="0">
              <a:solidFill>
                <a:schemeClr val="lt1"/>
              </a:solidFill>
              <a:latin typeface="Oswald"/>
              <a:ea typeface="Oswald"/>
              <a:cs typeface="Oswald"/>
              <a:sym typeface="Oswald"/>
            </a:endParaRPr>
          </a:p>
        </p:txBody>
      </p:sp>
      <p:pic>
        <p:nvPicPr>
          <p:cNvPr id="5" name="圖片 4">
            <a:extLst>
              <a:ext uri="{FF2B5EF4-FFF2-40B4-BE49-F238E27FC236}">
                <a16:creationId xmlns:a16="http://schemas.microsoft.com/office/drawing/2014/main" id="{1D63B121-AFB8-0F9B-B4E8-0586E83D526E}"/>
              </a:ext>
            </a:extLst>
          </p:cNvPr>
          <p:cNvPicPr>
            <a:picLocks noChangeAspect="1"/>
          </p:cNvPicPr>
          <p:nvPr/>
        </p:nvPicPr>
        <p:blipFill>
          <a:blip r:embed="rId3"/>
          <a:stretch>
            <a:fillRect/>
          </a:stretch>
        </p:blipFill>
        <p:spPr>
          <a:xfrm>
            <a:off x="3490395" y="927576"/>
            <a:ext cx="5397421" cy="37507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3" name="圖片 2">
            <a:extLst>
              <a:ext uri="{FF2B5EF4-FFF2-40B4-BE49-F238E27FC236}">
                <a16:creationId xmlns:a16="http://schemas.microsoft.com/office/drawing/2014/main" id="{08FC405E-C63D-907F-53FD-79C0132A5E7C}"/>
              </a:ext>
            </a:extLst>
          </p:cNvPr>
          <p:cNvPicPr>
            <a:picLocks noChangeAspect="1"/>
          </p:cNvPicPr>
          <p:nvPr/>
        </p:nvPicPr>
        <p:blipFill rotWithShape="1">
          <a:blip r:embed="rId3"/>
          <a:srcRect l="8125" r="9798"/>
          <a:stretch/>
        </p:blipFill>
        <p:spPr>
          <a:xfrm>
            <a:off x="-1" y="0"/>
            <a:ext cx="9144001" cy="5148000"/>
          </a:xfrm>
          <a:prstGeom prst="rect">
            <a:avLst/>
          </a:prstGeom>
        </p:spPr>
      </p:pic>
      <p:sp>
        <p:nvSpPr>
          <p:cNvPr id="90" name="Google Shape;90;p18"/>
          <p:cNvSpPr/>
          <p:nvPr/>
        </p:nvSpPr>
        <p:spPr>
          <a:xfrm>
            <a:off x="243800" y="215675"/>
            <a:ext cx="2051700" cy="290700"/>
          </a:xfrm>
          <a:prstGeom prst="rect">
            <a:avLst/>
          </a:prstGeom>
          <a:solidFill>
            <a:srgbClr val="434343">
              <a:alpha val="95654"/>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Game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sym typeface="Oswald"/>
              </a:rPr>
              <a:t>10. </a:t>
            </a:r>
            <a:r>
              <a:rPr lang="en" altLang="zh-TW" sz="1800" dirty="0">
                <a:solidFill>
                  <a:schemeClr val="lt1"/>
                </a:solidFill>
                <a:latin typeface="Oswald"/>
              </a:rPr>
              <a:t>Arena of Valor</a:t>
            </a:r>
            <a:endParaRPr sz="1800" dirty="0">
              <a:solidFill>
                <a:schemeClr val="lt1"/>
              </a:solidFill>
              <a:latin typeface="Oswald"/>
              <a:sym typeface="Oswald"/>
            </a:endParaRPr>
          </a:p>
        </p:txBody>
      </p:sp>
    </p:spTree>
    <p:extLst>
      <p:ext uri="{BB962C8B-B14F-4D97-AF65-F5344CB8AC3E}">
        <p14:creationId xmlns:p14="http://schemas.microsoft.com/office/powerpoint/2010/main" val="2847905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295462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r>
              <a:rPr lang="en" sz="1200" dirty="0">
                <a:solidFill>
                  <a:srgbClr val="595959"/>
                </a:solidFill>
              </a:rPr>
              <a:t>This visualization is from a game named Arena of Valor. It is a multiplayer online battle game on the cellphone. The image depicts a collection bar that can be filled by completing various tasks. Once the bar is filled, a big reward can be obtained.</a:t>
            </a:r>
          </a:p>
          <a:p>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r>
              <a:rPr lang="en" sz="1200" dirty="0">
                <a:solidFill>
                  <a:schemeClr val="dk2"/>
                </a:solidFill>
              </a:rPr>
              <a:t>I used to play </a:t>
            </a:r>
            <a:r>
              <a:rPr lang="en" altLang="zh-TW" sz="1200" dirty="0">
                <a:solidFill>
                  <a:srgbClr val="595959"/>
                </a:solidFill>
              </a:rPr>
              <a:t>Arena of Valor</a:t>
            </a:r>
            <a:r>
              <a:rPr lang="en" sz="1200" dirty="0">
                <a:solidFill>
                  <a:schemeClr val="dk2"/>
                </a:solidFill>
              </a:rPr>
              <a:t> before. It is an exciting activity with friends. The collection bar adds an extra motivation as completing tasks because it not only contributes t</a:t>
            </a:r>
            <a:r>
              <a:rPr lang="en" altLang="zh-TW" sz="1200" dirty="0">
                <a:solidFill>
                  <a:schemeClr val="dk2"/>
                </a:solidFill>
              </a:rPr>
              <a:t>o the progress of the game but also leads </a:t>
            </a:r>
            <a:r>
              <a:rPr lang="en-US" altLang="zh-TW" sz="1200" dirty="0">
                <a:solidFill>
                  <a:schemeClr val="dk2"/>
                </a:solidFill>
              </a:rPr>
              <a:t>to</a:t>
            </a:r>
            <a:r>
              <a:rPr lang="en" sz="1200" dirty="0">
                <a:solidFill>
                  <a:schemeClr val="dk2"/>
                </a:solidFill>
              </a:rPr>
              <a:t> valuable rewards.</a:t>
            </a:r>
            <a:endParaRPr sz="1200" dirty="0">
              <a:solidFill>
                <a:schemeClr val="dk1"/>
              </a:solidFill>
            </a:endParaRPr>
          </a:p>
        </p:txBody>
      </p:sp>
      <p:sp>
        <p:nvSpPr>
          <p:cNvPr id="2" name="Google Shape;90;p18">
            <a:extLst>
              <a:ext uri="{FF2B5EF4-FFF2-40B4-BE49-F238E27FC236}">
                <a16:creationId xmlns:a16="http://schemas.microsoft.com/office/drawing/2014/main" id="{71A0305B-6C53-3212-83CF-F3460CD3B52F}"/>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Game Visualization</a:t>
            </a:r>
            <a:endParaRPr dirty="0">
              <a:solidFill>
                <a:schemeClr val="lt1"/>
              </a:solidFill>
              <a:latin typeface="Oswald Light"/>
              <a:ea typeface="Oswald Light"/>
              <a:cs typeface="Oswald Light"/>
              <a:sym typeface="Oswald Light"/>
            </a:endParaRPr>
          </a:p>
        </p:txBody>
      </p:sp>
      <p:sp>
        <p:nvSpPr>
          <p:cNvPr id="3" name="Google Shape;91;p18">
            <a:extLst>
              <a:ext uri="{FF2B5EF4-FFF2-40B4-BE49-F238E27FC236}">
                <a16:creationId xmlns:a16="http://schemas.microsoft.com/office/drawing/2014/main" id="{49387A7D-A363-65CA-307F-6863275CBE12}"/>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sym typeface="Oswald"/>
              </a:rPr>
              <a:t>10. </a:t>
            </a:r>
            <a:r>
              <a:rPr lang="en" altLang="zh-TW" sz="1800" dirty="0">
                <a:solidFill>
                  <a:schemeClr val="lt1"/>
                </a:solidFill>
                <a:latin typeface="Oswald"/>
              </a:rPr>
              <a:t>Arena of Valor</a:t>
            </a:r>
            <a:endParaRPr sz="1800" dirty="0">
              <a:solidFill>
                <a:schemeClr val="lt1"/>
              </a:solidFill>
              <a:latin typeface="Oswald"/>
              <a:sym typeface="Oswald"/>
            </a:endParaRPr>
          </a:p>
        </p:txBody>
      </p:sp>
      <p:pic>
        <p:nvPicPr>
          <p:cNvPr id="4" name="圖片 3">
            <a:extLst>
              <a:ext uri="{FF2B5EF4-FFF2-40B4-BE49-F238E27FC236}">
                <a16:creationId xmlns:a16="http://schemas.microsoft.com/office/drawing/2014/main" id="{C2D8EC40-4026-273B-6609-C90ADB88C6D7}"/>
              </a:ext>
            </a:extLst>
          </p:cNvPr>
          <p:cNvPicPr>
            <a:picLocks noChangeAspect="1"/>
          </p:cNvPicPr>
          <p:nvPr/>
        </p:nvPicPr>
        <p:blipFill rotWithShape="1">
          <a:blip r:embed="rId3"/>
          <a:srcRect l="47970" t="22048" r="9247" b="896"/>
          <a:stretch/>
        </p:blipFill>
        <p:spPr>
          <a:xfrm>
            <a:off x="3867888" y="506374"/>
            <a:ext cx="4833951" cy="4023095"/>
          </a:xfrm>
          <a:prstGeom prst="rect">
            <a:avLst/>
          </a:prstGeom>
        </p:spPr>
      </p:pic>
    </p:spTree>
    <p:extLst>
      <p:ext uri="{BB962C8B-B14F-4D97-AF65-F5344CB8AC3E}">
        <p14:creationId xmlns:p14="http://schemas.microsoft.com/office/powerpoint/2010/main" val="1710012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000"/>
              <a:t>Part 2: Visualization Critique</a:t>
            </a:r>
            <a:endParaRPr sz="4000"/>
          </a:p>
        </p:txBody>
      </p:sp>
      <p:sp>
        <p:nvSpPr>
          <p:cNvPr id="105" name="Google Shape;105;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lnSpc>
                <a:spcPct val="150000"/>
              </a:lnSpc>
              <a:spcBef>
                <a:spcPts val="0"/>
              </a:spcBef>
              <a:spcAft>
                <a:spcPts val="1000"/>
              </a:spcAft>
              <a:buNone/>
            </a:pPr>
            <a:r>
              <a:rPr lang="en" sz="1500">
                <a:solidFill>
                  <a:srgbClr val="808080"/>
                </a:solidFill>
                <a:latin typeface="Roboto"/>
                <a:ea typeface="Roboto"/>
                <a:cs typeface="Roboto"/>
                <a:sym typeface="Roboto"/>
              </a:rPr>
              <a:t>Select three visualization from your curated set to analyze and critique them.</a:t>
            </a:r>
            <a:endParaRPr sz="3200">
              <a:solidFill>
                <a:srgbClr val="80808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Roboto"/>
                <a:ea typeface="Roboto"/>
                <a:cs typeface="Roboto"/>
                <a:sym typeface="Roboto"/>
              </a:rPr>
              <a:t>Selected Visualizations For Critique</a:t>
            </a:r>
            <a:endParaRPr>
              <a:latin typeface="Roboto"/>
              <a:ea typeface="Roboto"/>
              <a:cs typeface="Roboto"/>
              <a:sym typeface="Roboto"/>
            </a:endParaRPr>
          </a:p>
        </p:txBody>
      </p:sp>
      <p:sp>
        <p:nvSpPr>
          <p:cNvPr id="114" name="Google Shape;114;p21"/>
          <p:cNvSpPr txBox="1"/>
          <p:nvPr/>
        </p:nvSpPr>
        <p:spPr>
          <a:xfrm>
            <a:off x="373714" y="4762109"/>
            <a:ext cx="2647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Roboto Light"/>
                <a:ea typeface="Roboto Light"/>
                <a:cs typeface="Roboto Light"/>
                <a:sym typeface="Roboto Light"/>
              </a:rPr>
              <a:t>Smart Sports Center App</a:t>
            </a:r>
            <a:endParaRPr dirty="0">
              <a:latin typeface="Roboto Light"/>
              <a:ea typeface="Roboto Light"/>
              <a:cs typeface="Roboto Light"/>
              <a:sym typeface="Roboto Light"/>
            </a:endParaRPr>
          </a:p>
        </p:txBody>
      </p:sp>
      <p:sp>
        <p:nvSpPr>
          <p:cNvPr id="115" name="Google Shape;115;p21"/>
          <p:cNvSpPr txBox="1"/>
          <p:nvPr/>
        </p:nvSpPr>
        <p:spPr>
          <a:xfrm>
            <a:off x="3266671" y="4774828"/>
            <a:ext cx="2647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Roboto Light"/>
                <a:ea typeface="Roboto Light"/>
                <a:cs typeface="Roboto Light"/>
                <a:sym typeface="Roboto Light"/>
              </a:rPr>
              <a:t>Transit App</a:t>
            </a:r>
            <a:endParaRPr dirty="0">
              <a:latin typeface="Roboto Light"/>
              <a:ea typeface="Roboto Light"/>
              <a:cs typeface="Roboto Light"/>
              <a:sym typeface="Roboto Light"/>
            </a:endParaRPr>
          </a:p>
        </p:txBody>
      </p:sp>
      <p:sp>
        <p:nvSpPr>
          <p:cNvPr id="116" name="Google Shape;116;p21"/>
          <p:cNvSpPr txBox="1"/>
          <p:nvPr/>
        </p:nvSpPr>
        <p:spPr>
          <a:xfrm>
            <a:off x="6159627" y="4735749"/>
            <a:ext cx="2647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Roboto Light"/>
                <a:ea typeface="Roboto Light"/>
                <a:cs typeface="Roboto Light"/>
                <a:sym typeface="Roboto Light"/>
              </a:rPr>
              <a:t>Money+ App</a:t>
            </a:r>
            <a:endParaRPr dirty="0">
              <a:latin typeface="Roboto Light"/>
              <a:ea typeface="Roboto Light"/>
              <a:cs typeface="Roboto Light"/>
              <a:sym typeface="Roboto Light"/>
            </a:endParaRPr>
          </a:p>
        </p:txBody>
      </p:sp>
      <p:sp>
        <p:nvSpPr>
          <p:cNvPr id="117" name="Google Shape;117;p21"/>
          <p:cNvSpPr txBox="1"/>
          <p:nvPr/>
        </p:nvSpPr>
        <p:spPr>
          <a:xfrm>
            <a:off x="469200" y="916075"/>
            <a:ext cx="83631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rgbClr val="666666"/>
                </a:solidFill>
              </a:rPr>
              <a:t>I selected these three visualizations because they are all practical APPs on my phone. They represents different categories: Calendar visualization, Map visualization, and Record visualization, respectively. Their visualization effect are very attractive and understandable.</a:t>
            </a:r>
            <a:endParaRPr dirty="0">
              <a:solidFill>
                <a:srgbClr val="666666"/>
              </a:solidFill>
            </a:endParaRPr>
          </a:p>
        </p:txBody>
      </p:sp>
      <p:pic>
        <p:nvPicPr>
          <p:cNvPr id="2" name="圖片 1">
            <a:extLst>
              <a:ext uri="{FF2B5EF4-FFF2-40B4-BE49-F238E27FC236}">
                <a16:creationId xmlns:a16="http://schemas.microsoft.com/office/drawing/2014/main" id="{B22E6C64-83AE-C52E-80C6-6792ABB66771}"/>
              </a:ext>
            </a:extLst>
          </p:cNvPr>
          <p:cNvPicPr>
            <a:picLocks noChangeAspect="1"/>
          </p:cNvPicPr>
          <p:nvPr/>
        </p:nvPicPr>
        <p:blipFill rotWithShape="1">
          <a:blip r:embed="rId3"/>
          <a:srcRect l="4348" t="4192" r="11557" b="42946"/>
          <a:stretch/>
        </p:blipFill>
        <p:spPr>
          <a:xfrm>
            <a:off x="3462958" y="1768365"/>
            <a:ext cx="2212394" cy="3009600"/>
          </a:xfrm>
          <a:prstGeom prst="rect">
            <a:avLst/>
          </a:prstGeom>
          <a:ln>
            <a:solidFill>
              <a:schemeClr val="tx1"/>
            </a:solidFill>
          </a:ln>
        </p:spPr>
      </p:pic>
      <p:pic>
        <p:nvPicPr>
          <p:cNvPr id="3" name="圖片 2">
            <a:extLst>
              <a:ext uri="{FF2B5EF4-FFF2-40B4-BE49-F238E27FC236}">
                <a16:creationId xmlns:a16="http://schemas.microsoft.com/office/drawing/2014/main" id="{DD2A822A-4D8F-DBC2-A3B3-7F5802A3042D}"/>
              </a:ext>
            </a:extLst>
          </p:cNvPr>
          <p:cNvPicPr>
            <a:picLocks noChangeAspect="1"/>
          </p:cNvPicPr>
          <p:nvPr/>
        </p:nvPicPr>
        <p:blipFill rotWithShape="1">
          <a:blip r:embed="rId4"/>
          <a:srcRect t="9974" b="27120"/>
          <a:stretch/>
        </p:blipFill>
        <p:spPr>
          <a:xfrm>
            <a:off x="588844" y="1768365"/>
            <a:ext cx="2207517" cy="3005149"/>
          </a:xfrm>
          <a:prstGeom prst="rect">
            <a:avLst/>
          </a:prstGeom>
          <a:ln>
            <a:solidFill>
              <a:schemeClr val="tx1"/>
            </a:solidFill>
          </a:ln>
        </p:spPr>
      </p:pic>
      <p:pic>
        <p:nvPicPr>
          <p:cNvPr id="4" name="圖片 3">
            <a:extLst>
              <a:ext uri="{FF2B5EF4-FFF2-40B4-BE49-F238E27FC236}">
                <a16:creationId xmlns:a16="http://schemas.microsoft.com/office/drawing/2014/main" id="{2EE7707C-24F3-075A-F6B7-F557146120D4}"/>
              </a:ext>
            </a:extLst>
          </p:cNvPr>
          <p:cNvPicPr>
            <a:picLocks noChangeAspect="1"/>
          </p:cNvPicPr>
          <p:nvPr/>
        </p:nvPicPr>
        <p:blipFill rotWithShape="1">
          <a:blip r:embed="rId5"/>
          <a:srcRect l="2627" t="15677" r="8996" b="31146"/>
          <a:stretch/>
        </p:blipFill>
        <p:spPr>
          <a:xfrm>
            <a:off x="6327797" y="1768365"/>
            <a:ext cx="2311160" cy="3009600"/>
          </a:xfrm>
          <a:prstGeom prst="rect">
            <a:avLst/>
          </a:prstGeom>
          <a:ln>
            <a:solidFill>
              <a:schemeClr val="tx1"/>
            </a:solid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4" name="圖片 3">
            <a:extLst>
              <a:ext uri="{FF2B5EF4-FFF2-40B4-BE49-F238E27FC236}">
                <a16:creationId xmlns:a16="http://schemas.microsoft.com/office/drawing/2014/main" id="{38C82AC6-2E41-359B-7770-6B606088EC04}"/>
              </a:ext>
            </a:extLst>
          </p:cNvPr>
          <p:cNvPicPr>
            <a:picLocks noChangeAspect="1"/>
          </p:cNvPicPr>
          <p:nvPr/>
        </p:nvPicPr>
        <p:blipFill rotWithShape="1">
          <a:blip r:embed="rId3"/>
          <a:srcRect t="25043"/>
          <a:stretch/>
        </p:blipFill>
        <p:spPr>
          <a:xfrm>
            <a:off x="1475680" y="1460467"/>
            <a:ext cx="2137520" cy="3467358"/>
          </a:xfrm>
          <a:prstGeom prst="rect">
            <a:avLst/>
          </a:prstGeom>
          <a:ln>
            <a:solidFill>
              <a:schemeClr val="tx1"/>
            </a:solidFill>
          </a:ln>
        </p:spPr>
      </p:pic>
      <p:pic>
        <p:nvPicPr>
          <p:cNvPr id="5" name="圖片 4">
            <a:extLst>
              <a:ext uri="{FF2B5EF4-FFF2-40B4-BE49-F238E27FC236}">
                <a16:creationId xmlns:a16="http://schemas.microsoft.com/office/drawing/2014/main" id="{2597E932-1438-2CFF-DFC4-5A2342FE326D}"/>
              </a:ext>
            </a:extLst>
          </p:cNvPr>
          <p:cNvPicPr>
            <a:picLocks noChangeAspect="1"/>
          </p:cNvPicPr>
          <p:nvPr/>
        </p:nvPicPr>
        <p:blipFill rotWithShape="1">
          <a:blip r:embed="rId4"/>
          <a:srcRect t="11703" b="5115"/>
          <a:stretch/>
        </p:blipFill>
        <p:spPr>
          <a:xfrm>
            <a:off x="5178056" y="81068"/>
            <a:ext cx="2813700" cy="5065085"/>
          </a:xfrm>
          <a:prstGeom prst="rect">
            <a:avLst/>
          </a:prstGeom>
          <a:ln>
            <a:solidFill>
              <a:schemeClr val="tx1"/>
            </a:solidFill>
          </a:ln>
        </p:spPr>
      </p:pic>
      <p:sp>
        <p:nvSpPr>
          <p:cNvPr id="90" name="Google Shape;90;p18"/>
          <p:cNvSpPr/>
          <p:nvPr/>
        </p:nvSpPr>
        <p:spPr>
          <a:xfrm>
            <a:off x="243800" y="215675"/>
            <a:ext cx="1563735"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dirty="0">
                <a:solidFill>
                  <a:schemeClr val="lt1"/>
                </a:solidFill>
                <a:latin typeface="Oswald Light"/>
                <a:ea typeface="Oswald Light"/>
                <a:cs typeface="Oswald Light"/>
                <a:sym typeface="Oswald Light"/>
              </a:rPr>
              <a:t>Calendar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sz="1800" dirty="0">
                <a:solidFill>
                  <a:schemeClr val="lt1"/>
                </a:solidFill>
                <a:latin typeface="Oswald"/>
                <a:ea typeface="Oswald"/>
                <a:cs typeface="Oswald"/>
                <a:sym typeface="Oswald"/>
              </a:rPr>
              <a:t>2. Smart Sports Center</a:t>
            </a:r>
            <a:r>
              <a:rPr lang="zh-TW" altLang="en-US" sz="1800" dirty="0">
                <a:solidFill>
                  <a:schemeClr val="lt1"/>
                </a:solidFill>
                <a:latin typeface="Oswald"/>
                <a:ea typeface="Oswald"/>
                <a:cs typeface="Oswald"/>
                <a:sym typeface="Oswald"/>
              </a:rPr>
              <a:t> </a:t>
            </a:r>
            <a:r>
              <a:rPr lang="en" sz="1800" dirty="0">
                <a:solidFill>
                  <a:schemeClr val="lt1"/>
                </a:solidFill>
                <a:latin typeface="Oswald"/>
                <a:ea typeface="Oswald"/>
                <a:cs typeface="Oswald"/>
                <a:sym typeface="Oswald"/>
              </a:rPr>
              <a:t>APP</a:t>
            </a:r>
            <a:endParaRPr sz="1800" dirty="0">
              <a:solidFill>
                <a:schemeClr val="lt1"/>
              </a:solidFill>
              <a:latin typeface="Oswald"/>
              <a:ea typeface="Oswald"/>
              <a:cs typeface="Oswald"/>
              <a:sym typeface="Oswald"/>
            </a:endParaRPr>
          </a:p>
        </p:txBody>
      </p:sp>
      <p:sp>
        <p:nvSpPr>
          <p:cNvPr id="6" name="文字方塊 5">
            <a:extLst>
              <a:ext uri="{FF2B5EF4-FFF2-40B4-BE49-F238E27FC236}">
                <a16:creationId xmlns:a16="http://schemas.microsoft.com/office/drawing/2014/main" id="{B84FB332-DDC0-9EE1-7779-F45C31B07D8F}"/>
              </a:ext>
            </a:extLst>
          </p:cNvPr>
          <p:cNvSpPr txBox="1"/>
          <p:nvPr/>
        </p:nvSpPr>
        <p:spPr>
          <a:xfrm>
            <a:off x="243800" y="1093648"/>
            <a:ext cx="2265485" cy="276999"/>
          </a:xfrm>
          <a:prstGeom prst="rect">
            <a:avLst/>
          </a:prstGeom>
          <a:solidFill>
            <a:schemeClr val="accent1">
              <a:lumMod val="20000"/>
              <a:lumOff val="80000"/>
            </a:schemeClr>
          </a:solidFill>
        </p:spPr>
        <p:txBody>
          <a:bodyPr wrap="square" rtlCol="0">
            <a:spAutoFit/>
          </a:bodyPr>
          <a:lstStyle/>
          <a:p>
            <a:r>
              <a:rPr kumimoji="1" lang="en-US" altLang="zh-TW" sz="1200" b="1" dirty="0"/>
              <a:t>Real-time number of visitors</a:t>
            </a:r>
            <a:endParaRPr kumimoji="1" lang="zh-TW" altLang="en-US" sz="1200" b="1" dirty="0"/>
          </a:p>
        </p:txBody>
      </p:sp>
      <p:sp>
        <p:nvSpPr>
          <p:cNvPr id="10" name="右彎箭號 9">
            <a:extLst>
              <a:ext uri="{FF2B5EF4-FFF2-40B4-BE49-F238E27FC236}">
                <a16:creationId xmlns:a16="http://schemas.microsoft.com/office/drawing/2014/main" id="{047C6984-31FB-A585-671C-BC8F5F284D55}"/>
              </a:ext>
            </a:extLst>
          </p:cNvPr>
          <p:cNvSpPr/>
          <p:nvPr/>
        </p:nvSpPr>
        <p:spPr>
          <a:xfrm rot="5400000">
            <a:off x="2616423" y="1126872"/>
            <a:ext cx="261610" cy="405579"/>
          </a:xfrm>
          <a:prstGeom prst="bentArrow">
            <a:avLst>
              <a:gd name="adj1" fmla="val 25000"/>
              <a:gd name="adj2" fmla="val 19818"/>
              <a:gd name="adj3" fmla="val 25000"/>
              <a:gd name="adj4" fmla="val 4375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
        <p:nvSpPr>
          <p:cNvPr id="11" name="文字方塊 10">
            <a:extLst>
              <a:ext uri="{FF2B5EF4-FFF2-40B4-BE49-F238E27FC236}">
                <a16:creationId xmlns:a16="http://schemas.microsoft.com/office/drawing/2014/main" id="{6EE10018-657F-9E44-98E3-2AF0CDB327E9}"/>
              </a:ext>
            </a:extLst>
          </p:cNvPr>
          <p:cNvSpPr txBox="1"/>
          <p:nvPr/>
        </p:nvSpPr>
        <p:spPr>
          <a:xfrm>
            <a:off x="3120582" y="657782"/>
            <a:ext cx="1525846" cy="276999"/>
          </a:xfrm>
          <a:prstGeom prst="rect">
            <a:avLst/>
          </a:prstGeom>
          <a:solidFill>
            <a:schemeClr val="accent1">
              <a:lumMod val="20000"/>
              <a:lumOff val="80000"/>
            </a:schemeClr>
          </a:solidFill>
        </p:spPr>
        <p:txBody>
          <a:bodyPr wrap="square" rtlCol="0">
            <a:spAutoFit/>
          </a:bodyPr>
          <a:lstStyle/>
          <a:p>
            <a:r>
              <a:rPr kumimoji="1" lang="en-US" altLang="zh-TW" sz="1200" b="1" dirty="0"/>
              <a:t>Maximum visitors</a:t>
            </a:r>
            <a:endParaRPr kumimoji="1" lang="zh-TW" altLang="en-US" sz="1200" b="1" dirty="0"/>
          </a:p>
        </p:txBody>
      </p:sp>
      <p:sp>
        <p:nvSpPr>
          <p:cNvPr id="12" name="向右箭號 11">
            <a:extLst>
              <a:ext uri="{FF2B5EF4-FFF2-40B4-BE49-F238E27FC236}">
                <a16:creationId xmlns:a16="http://schemas.microsoft.com/office/drawing/2014/main" id="{E545A7BF-EDC7-53BD-83EE-2030AA3EC7F1}"/>
              </a:ext>
            </a:extLst>
          </p:cNvPr>
          <p:cNvSpPr/>
          <p:nvPr/>
        </p:nvSpPr>
        <p:spPr>
          <a:xfrm rot="5400000">
            <a:off x="3187029" y="1157340"/>
            <a:ext cx="396721" cy="1396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9C94AE9B-E750-1528-BEE6-2FF6C0CBC6FC}"/>
              </a:ext>
            </a:extLst>
          </p:cNvPr>
          <p:cNvSpPr txBox="1"/>
          <p:nvPr/>
        </p:nvSpPr>
        <p:spPr>
          <a:xfrm>
            <a:off x="127469" y="2877700"/>
            <a:ext cx="1297023" cy="1015663"/>
          </a:xfrm>
          <a:prstGeom prst="rect">
            <a:avLst/>
          </a:prstGeom>
          <a:solidFill>
            <a:schemeClr val="accent1">
              <a:lumMod val="20000"/>
              <a:lumOff val="80000"/>
            </a:schemeClr>
          </a:solidFill>
        </p:spPr>
        <p:txBody>
          <a:bodyPr wrap="square" rtlCol="0">
            <a:spAutoFit/>
          </a:bodyPr>
          <a:lstStyle/>
          <a:p>
            <a:r>
              <a:rPr kumimoji="1" lang="en-US" altLang="zh-TW" sz="1200" b="1" dirty="0"/>
              <a:t>Type of Sports</a:t>
            </a:r>
            <a:r>
              <a:rPr kumimoji="1" lang="en-US" altLang="zh-TW" sz="1200" dirty="0"/>
              <a:t>: We can see available type of sport field in a sport center </a:t>
            </a:r>
            <a:endParaRPr kumimoji="1" lang="zh-TW" altLang="en-US" sz="1200" dirty="0"/>
          </a:p>
        </p:txBody>
      </p:sp>
      <p:sp>
        <p:nvSpPr>
          <p:cNvPr id="14" name="右彎箭號 13">
            <a:extLst>
              <a:ext uri="{FF2B5EF4-FFF2-40B4-BE49-F238E27FC236}">
                <a16:creationId xmlns:a16="http://schemas.microsoft.com/office/drawing/2014/main" id="{0A93FF95-EBD3-3E54-27FA-1521C2EF1467}"/>
              </a:ext>
            </a:extLst>
          </p:cNvPr>
          <p:cNvSpPr/>
          <p:nvPr/>
        </p:nvSpPr>
        <p:spPr>
          <a:xfrm>
            <a:off x="1178915" y="2397600"/>
            <a:ext cx="261610" cy="405579"/>
          </a:xfrm>
          <a:prstGeom prst="bentArrow">
            <a:avLst>
              <a:gd name="adj1" fmla="val 25000"/>
              <a:gd name="adj2" fmla="val 19818"/>
              <a:gd name="adj3" fmla="val 25000"/>
              <a:gd name="adj4" fmla="val 4375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
        <p:nvSpPr>
          <p:cNvPr id="16" name="文字方塊 15">
            <a:extLst>
              <a:ext uri="{FF2B5EF4-FFF2-40B4-BE49-F238E27FC236}">
                <a16:creationId xmlns:a16="http://schemas.microsoft.com/office/drawing/2014/main" id="{7BC9947A-AECE-6DEB-BD83-26E2F8D4F5DB}"/>
              </a:ext>
            </a:extLst>
          </p:cNvPr>
          <p:cNvSpPr txBox="1"/>
          <p:nvPr/>
        </p:nvSpPr>
        <p:spPr>
          <a:xfrm>
            <a:off x="3660749" y="3893363"/>
            <a:ext cx="1363614" cy="830997"/>
          </a:xfrm>
          <a:prstGeom prst="rect">
            <a:avLst/>
          </a:prstGeom>
          <a:solidFill>
            <a:schemeClr val="accent1">
              <a:lumMod val="20000"/>
              <a:lumOff val="80000"/>
            </a:schemeClr>
          </a:solidFill>
        </p:spPr>
        <p:txBody>
          <a:bodyPr wrap="square" rtlCol="0">
            <a:spAutoFit/>
          </a:bodyPr>
          <a:lstStyle/>
          <a:p>
            <a:r>
              <a:rPr kumimoji="1" lang="en-US" altLang="zh-TW" sz="1200" b="1" dirty="0"/>
              <a:t>Open hours and phone number: </a:t>
            </a:r>
            <a:r>
              <a:rPr kumimoji="1" lang="en-US" altLang="zh-TW" sz="1200" dirty="0"/>
              <a:t>necessary information </a:t>
            </a:r>
            <a:endParaRPr kumimoji="1" lang="zh-TW" altLang="en-US" sz="1200" dirty="0"/>
          </a:p>
        </p:txBody>
      </p:sp>
      <p:sp>
        <p:nvSpPr>
          <p:cNvPr id="17" name="向右箭號 16">
            <a:extLst>
              <a:ext uri="{FF2B5EF4-FFF2-40B4-BE49-F238E27FC236}">
                <a16:creationId xmlns:a16="http://schemas.microsoft.com/office/drawing/2014/main" id="{F6009C31-04BD-4EA4-D6A4-E0DB4E211423}"/>
              </a:ext>
            </a:extLst>
          </p:cNvPr>
          <p:cNvSpPr/>
          <p:nvPr/>
        </p:nvSpPr>
        <p:spPr>
          <a:xfrm rot="10800000">
            <a:off x="3230313" y="4485718"/>
            <a:ext cx="396721" cy="1396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文字方塊 18">
            <a:extLst>
              <a:ext uri="{FF2B5EF4-FFF2-40B4-BE49-F238E27FC236}">
                <a16:creationId xmlns:a16="http://schemas.microsoft.com/office/drawing/2014/main" id="{A9CABF2E-255A-B1C1-B39D-972F513F4C70}"/>
              </a:ext>
            </a:extLst>
          </p:cNvPr>
          <p:cNvSpPr txBox="1"/>
          <p:nvPr/>
        </p:nvSpPr>
        <p:spPr>
          <a:xfrm>
            <a:off x="6079857" y="1372405"/>
            <a:ext cx="2137519" cy="646331"/>
          </a:xfrm>
          <a:prstGeom prst="rect">
            <a:avLst/>
          </a:prstGeom>
          <a:solidFill>
            <a:schemeClr val="accent1">
              <a:lumMod val="20000"/>
              <a:lumOff val="80000"/>
            </a:schemeClr>
          </a:solidFill>
        </p:spPr>
        <p:txBody>
          <a:bodyPr wrap="square" rtlCol="0">
            <a:spAutoFit/>
          </a:bodyPr>
          <a:lstStyle/>
          <a:p>
            <a:r>
              <a:rPr kumimoji="1" lang="en-US" altLang="zh-TW" sz="1200" b="1" dirty="0"/>
              <a:t>Available reservation time: </a:t>
            </a:r>
            <a:r>
              <a:rPr kumimoji="1" lang="en-US" altLang="zh-TW" sz="1200" dirty="0"/>
              <a:t>We can reserve for the field in the following week</a:t>
            </a:r>
            <a:endParaRPr kumimoji="1" lang="zh-TW" altLang="en-US" sz="1200" dirty="0"/>
          </a:p>
        </p:txBody>
      </p:sp>
      <p:sp>
        <p:nvSpPr>
          <p:cNvPr id="20" name="手繪多邊形 19">
            <a:extLst>
              <a:ext uri="{FF2B5EF4-FFF2-40B4-BE49-F238E27FC236}">
                <a16:creationId xmlns:a16="http://schemas.microsoft.com/office/drawing/2014/main" id="{044C2A12-A8C5-231A-AE25-C834A36BDC67}"/>
              </a:ext>
            </a:extLst>
          </p:cNvPr>
          <p:cNvSpPr/>
          <p:nvPr/>
        </p:nvSpPr>
        <p:spPr>
          <a:xfrm>
            <a:off x="5178056" y="882499"/>
            <a:ext cx="2785730" cy="595423"/>
          </a:xfrm>
          <a:custGeom>
            <a:avLst/>
            <a:gdLst>
              <a:gd name="connsiteX0" fmla="*/ 467832 w 2785730"/>
              <a:gd name="connsiteY0" fmla="*/ 0 h 595423"/>
              <a:gd name="connsiteX1" fmla="*/ 467832 w 2785730"/>
              <a:gd name="connsiteY1" fmla="*/ 276446 h 595423"/>
              <a:gd name="connsiteX2" fmla="*/ 0 w 2785730"/>
              <a:gd name="connsiteY2" fmla="*/ 276446 h 595423"/>
              <a:gd name="connsiteX3" fmla="*/ 0 w 2785730"/>
              <a:gd name="connsiteY3" fmla="*/ 595423 h 595423"/>
              <a:gd name="connsiteX4" fmla="*/ 786809 w 2785730"/>
              <a:gd name="connsiteY4" fmla="*/ 595423 h 595423"/>
              <a:gd name="connsiteX5" fmla="*/ 786809 w 2785730"/>
              <a:gd name="connsiteY5" fmla="*/ 393404 h 595423"/>
              <a:gd name="connsiteX6" fmla="*/ 2785730 w 2785730"/>
              <a:gd name="connsiteY6" fmla="*/ 393404 h 595423"/>
              <a:gd name="connsiteX7" fmla="*/ 2785730 w 2785730"/>
              <a:gd name="connsiteY7" fmla="*/ 0 h 595423"/>
              <a:gd name="connsiteX8" fmla="*/ 467832 w 2785730"/>
              <a:gd name="connsiteY8" fmla="*/ 0 h 59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5730" h="595423">
                <a:moveTo>
                  <a:pt x="467832" y="0"/>
                </a:moveTo>
                <a:lnTo>
                  <a:pt x="467832" y="276446"/>
                </a:lnTo>
                <a:lnTo>
                  <a:pt x="0" y="276446"/>
                </a:lnTo>
                <a:lnTo>
                  <a:pt x="0" y="595423"/>
                </a:lnTo>
                <a:lnTo>
                  <a:pt x="786809" y="595423"/>
                </a:lnTo>
                <a:lnTo>
                  <a:pt x="786809" y="393404"/>
                </a:lnTo>
                <a:lnTo>
                  <a:pt x="2785730" y="393404"/>
                </a:lnTo>
                <a:lnTo>
                  <a:pt x="2785730" y="0"/>
                </a:lnTo>
                <a:lnTo>
                  <a:pt x="467832" y="0"/>
                </a:lnTo>
                <a:close/>
              </a:path>
            </a:pathLst>
          </a:cu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文字方塊 20">
            <a:extLst>
              <a:ext uri="{FF2B5EF4-FFF2-40B4-BE49-F238E27FC236}">
                <a16:creationId xmlns:a16="http://schemas.microsoft.com/office/drawing/2014/main" id="{8DEC4E62-AEE7-CA0B-4431-D8FBE9CF0A9C}"/>
              </a:ext>
            </a:extLst>
          </p:cNvPr>
          <p:cNvSpPr txBox="1"/>
          <p:nvPr/>
        </p:nvSpPr>
        <p:spPr>
          <a:xfrm>
            <a:off x="6694210" y="2688830"/>
            <a:ext cx="2137519" cy="646331"/>
          </a:xfrm>
          <a:prstGeom prst="rect">
            <a:avLst/>
          </a:prstGeom>
          <a:solidFill>
            <a:schemeClr val="accent1">
              <a:lumMod val="20000"/>
              <a:lumOff val="80000"/>
            </a:schemeClr>
          </a:solidFill>
        </p:spPr>
        <p:txBody>
          <a:bodyPr wrap="square" rtlCol="0">
            <a:spAutoFit/>
          </a:bodyPr>
          <a:lstStyle/>
          <a:p>
            <a:r>
              <a:rPr kumimoji="1" lang="en-US" altLang="zh-TW" sz="1200" b="1" dirty="0"/>
              <a:t>Time slot: </a:t>
            </a:r>
            <a:r>
              <a:rPr kumimoji="1" lang="en-US" altLang="zh-TW" sz="1200" dirty="0"/>
              <a:t>After choosing a day, it shows remaining time slot for reservation</a:t>
            </a:r>
            <a:endParaRPr kumimoji="1" lang="zh-TW" altLang="en-US" sz="1200" dirty="0"/>
          </a:p>
        </p:txBody>
      </p:sp>
      <p:sp>
        <p:nvSpPr>
          <p:cNvPr id="22" name="文字方塊 21">
            <a:extLst>
              <a:ext uri="{FF2B5EF4-FFF2-40B4-BE49-F238E27FC236}">
                <a16:creationId xmlns:a16="http://schemas.microsoft.com/office/drawing/2014/main" id="{5F76F3C5-2806-7BA0-6001-3243D96779E4}"/>
              </a:ext>
            </a:extLst>
          </p:cNvPr>
          <p:cNvSpPr txBox="1"/>
          <p:nvPr/>
        </p:nvSpPr>
        <p:spPr>
          <a:xfrm>
            <a:off x="4572000" y="4866501"/>
            <a:ext cx="603249" cy="276999"/>
          </a:xfrm>
          <a:prstGeom prst="rect">
            <a:avLst/>
          </a:prstGeom>
          <a:solidFill>
            <a:schemeClr val="accent1">
              <a:lumMod val="20000"/>
              <a:lumOff val="80000"/>
            </a:schemeClr>
          </a:solidFill>
        </p:spPr>
        <p:txBody>
          <a:bodyPr wrap="square" rtlCol="0">
            <a:spAutoFit/>
          </a:bodyPr>
          <a:lstStyle/>
          <a:p>
            <a:r>
              <a:rPr kumimoji="1" lang="en-US" altLang="zh-TW" sz="1200" b="1" dirty="0"/>
              <a:t>Price</a:t>
            </a:r>
            <a:endParaRPr kumimoji="1" lang="zh-TW" altLang="en-US" sz="1200" b="1" dirty="0"/>
          </a:p>
        </p:txBody>
      </p:sp>
    </p:spTree>
    <p:extLst>
      <p:ext uri="{BB962C8B-B14F-4D97-AF65-F5344CB8AC3E}">
        <p14:creationId xmlns:p14="http://schemas.microsoft.com/office/powerpoint/2010/main" val="3170190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p:nvPr/>
        </p:nvSpPr>
        <p:spPr>
          <a:xfrm>
            <a:off x="126841" y="997675"/>
            <a:ext cx="5689168" cy="44319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What is the goal of this visualization?</a:t>
            </a:r>
            <a:endParaRPr sz="1200" b="1" dirty="0">
              <a:solidFill>
                <a:schemeClr val="dk1"/>
              </a:solidFill>
            </a:endParaRPr>
          </a:p>
          <a:p>
            <a:pPr marL="0" lvl="0" indent="0" algn="l" rtl="0">
              <a:spcBef>
                <a:spcPts val="0"/>
              </a:spcBef>
              <a:spcAft>
                <a:spcPts val="0"/>
              </a:spcAft>
              <a:buNone/>
            </a:pPr>
            <a:r>
              <a:rPr lang="en-US" sz="1200" dirty="0">
                <a:solidFill>
                  <a:srgbClr val="595959"/>
                </a:solidFill>
              </a:rPr>
              <a:t>This visualization is intended to provide a way of reservation for people who want to book a sport field. By using this integrated APP, they can search for available field and time slot more easily. </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is the data represented—its visual encoding, graphical marks, color, </a:t>
            </a:r>
            <a:r>
              <a:rPr lang="en" sz="1200" b="1" i="1" dirty="0">
                <a:solidFill>
                  <a:schemeClr val="dk1"/>
                </a:solidFill>
              </a:rPr>
              <a:t>etc.</a:t>
            </a:r>
            <a:r>
              <a:rPr lang="en" sz="1200" b="1" dirty="0">
                <a:solidFill>
                  <a:schemeClr val="dk1"/>
                </a:solidFill>
              </a:rPr>
              <a:t>?</a:t>
            </a:r>
            <a:endParaRPr sz="1200" b="1" dirty="0">
              <a:solidFill>
                <a:schemeClr val="dk1"/>
              </a:solidFill>
            </a:endParaRPr>
          </a:p>
          <a:p>
            <a:pPr marL="0" lvl="0" indent="0" algn="l" rtl="0">
              <a:spcBef>
                <a:spcPts val="0"/>
              </a:spcBef>
              <a:spcAft>
                <a:spcPts val="0"/>
              </a:spcAft>
              <a:buNone/>
            </a:pPr>
            <a:r>
              <a:rPr lang="en-US" sz="1200" dirty="0">
                <a:solidFill>
                  <a:schemeClr val="dk2"/>
                </a:solidFill>
              </a:rPr>
              <a:t>It shows data in a calendar form. Dates with black color mean they are available now, while dates with gray color mean they cannot be booked. The time slot below are all selectable, when selecting, it will shows a green checkmark and its price below.</a:t>
            </a:r>
          </a:p>
          <a:p>
            <a:pPr marL="0" lvl="0" indent="0" algn="l" rtl="0">
              <a:spcBef>
                <a:spcPts val="0"/>
              </a:spcBef>
              <a:spcAft>
                <a:spcPts val="0"/>
              </a:spcAft>
              <a:buNone/>
            </a:pPr>
            <a:endParaRPr sz="1200" dirty="0">
              <a:solidFill>
                <a:schemeClr val="dk2"/>
              </a:solidFill>
            </a:endParaRPr>
          </a:p>
          <a:p>
            <a:pPr marL="0" lvl="0" indent="0" algn="l" rtl="0">
              <a:spcBef>
                <a:spcPts val="0"/>
              </a:spcBef>
              <a:spcAft>
                <a:spcPts val="0"/>
              </a:spcAft>
              <a:buNone/>
            </a:pPr>
            <a:r>
              <a:rPr lang="en" sz="1200" b="1" dirty="0">
                <a:solidFill>
                  <a:schemeClr val="dk1"/>
                </a:solidFill>
              </a:rPr>
              <a:t>What are some key strengths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US" sz="1200" dirty="0">
                <a:solidFill>
                  <a:schemeClr val="dk2"/>
                </a:solidFill>
              </a:rPr>
              <a:t>Its format of calendar can let people schedule their time more efficiently.</a:t>
            </a:r>
          </a:p>
          <a:p>
            <a:pPr marL="457200" lvl="0" indent="-304800" algn="l" rtl="0">
              <a:spcBef>
                <a:spcPts val="0"/>
              </a:spcBef>
              <a:spcAft>
                <a:spcPts val="0"/>
              </a:spcAft>
              <a:buClr>
                <a:schemeClr val="dk2"/>
              </a:buClr>
              <a:buSzPts val="1200"/>
              <a:buChar char="●"/>
            </a:pPr>
            <a:r>
              <a:rPr lang="en-US" sz="1200" dirty="0">
                <a:solidFill>
                  <a:schemeClr val="dk2"/>
                </a:solidFill>
              </a:rPr>
              <a:t>The date, time slot, and price are both shown in the same page. It is very readable.</a:t>
            </a:r>
          </a:p>
          <a:p>
            <a:pPr marL="457200" lvl="0" indent="-304800" algn="l" rtl="0">
              <a:spcBef>
                <a:spcPts val="0"/>
              </a:spcBef>
              <a:spcAft>
                <a:spcPts val="0"/>
              </a:spcAft>
              <a:buClr>
                <a:schemeClr val="dk2"/>
              </a:buClr>
              <a:buSzPts val="1200"/>
              <a:buChar char="●"/>
            </a:pPr>
            <a:endParaRPr sz="1200" dirty="0">
              <a:solidFill>
                <a:schemeClr val="dk1"/>
              </a:solidFill>
            </a:endParaRPr>
          </a:p>
          <a:p>
            <a:pPr marL="0" lvl="0" indent="0" algn="l" rtl="0">
              <a:spcBef>
                <a:spcPts val="0"/>
              </a:spcBef>
              <a:spcAft>
                <a:spcPts val="0"/>
              </a:spcAft>
              <a:buNone/>
            </a:pPr>
            <a:r>
              <a:rPr lang="en" sz="1200" b="1" dirty="0">
                <a:solidFill>
                  <a:schemeClr val="dk1"/>
                </a:solidFill>
              </a:rPr>
              <a:t>What are some key weaknesses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 sz="1200" dirty="0">
                <a:solidFill>
                  <a:schemeClr val="dk2"/>
                </a:solidFill>
              </a:rPr>
              <a:t>The time with black sometimes shows no time slot below. If there is no field left in a day, marking it with gray color will be better. </a:t>
            </a:r>
          </a:p>
          <a:p>
            <a:pPr marL="457200" lvl="0" indent="-304800" algn="l" rtl="0">
              <a:spcBef>
                <a:spcPts val="0"/>
              </a:spcBef>
              <a:spcAft>
                <a:spcPts val="0"/>
              </a:spcAft>
              <a:buClr>
                <a:schemeClr val="dk2"/>
              </a:buClr>
              <a:buSzPts val="1200"/>
              <a:buChar char="●"/>
            </a:pPr>
            <a:r>
              <a:rPr lang="en" sz="1200" dirty="0">
                <a:solidFill>
                  <a:schemeClr val="dk2"/>
                </a:solidFill>
              </a:rPr>
              <a:t>We need to click every day to check the suitable time slot. It will be better to create a function to filter the specific time slot in the whole week.</a:t>
            </a:r>
          </a:p>
          <a:p>
            <a:pPr marL="457200" lvl="0" indent="-304800" algn="l" rtl="0">
              <a:spcBef>
                <a:spcPts val="0"/>
              </a:spcBef>
              <a:spcAft>
                <a:spcPts val="0"/>
              </a:spcAft>
              <a:buClr>
                <a:schemeClr val="dk2"/>
              </a:buClr>
              <a:buSzPts val="1200"/>
              <a:buChar char="●"/>
            </a:pPr>
            <a:endParaRPr sz="1200" dirty="0">
              <a:solidFill>
                <a:schemeClr val="dk1"/>
              </a:solidFill>
            </a:endParaRPr>
          </a:p>
        </p:txBody>
      </p:sp>
      <p:sp>
        <p:nvSpPr>
          <p:cNvPr id="4" name="Google Shape;90;p18">
            <a:extLst>
              <a:ext uri="{FF2B5EF4-FFF2-40B4-BE49-F238E27FC236}">
                <a16:creationId xmlns:a16="http://schemas.microsoft.com/office/drawing/2014/main" id="{8237ABAD-EFB5-B818-47DF-0E35001A5989}"/>
              </a:ext>
            </a:extLst>
          </p:cNvPr>
          <p:cNvSpPr/>
          <p:nvPr/>
        </p:nvSpPr>
        <p:spPr>
          <a:xfrm>
            <a:off x="243801" y="215675"/>
            <a:ext cx="1553102"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dirty="0">
                <a:solidFill>
                  <a:schemeClr val="lt1"/>
                </a:solidFill>
                <a:latin typeface="Oswald Light"/>
                <a:ea typeface="Oswald Light"/>
                <a:cs typeface="Oswald Light"/>
                <a:sym typeface="Oswald Light"/>
              </a:rPr>
              <a:t>Calendar Visualization</a:t>
            </a:r>
            <a:endParaRPr dirty="0">
              <a:solidFill>
                <a:schemeClr val="lt1"/>
              </a:solidFill>
              <a:latin typeface="Oswald Light"/>
              <a:ea typeface="Oswald Light"/>
              <a:cs typeface="Oswald Light"/>
              <a:sym typeface="Oswald Light"/>
            </a:endParaRPr>
          </a:p>
        </p:txBody>
      </p:sp>
      <p:sp>
        <p:nvSpPr>
          <p:cNvPr id="5" name="Google Shape;91;p18">
            <a:extLst>
              <a:ext uri="{FF2B5EF4-FFF2-40B4-BE49-F238E27FC236}">
                <a16:creationId xmlns:a16="http://schemas.microsoft.com/office/drawing/2014/main" id="{7BBDBBA5-6C5D-16D1-6D99-EF258764BE35}"/>
              </a:ext>
            </a:extLst>
          </p:cNvPr>
          <p:cNvSpPr/>
          <p:nvPr/>
        </p:nvSpPr>
        <p:spPr>
          <a:xfrm>
            <a:off x="243799" y="517575"/>
            <a:ext cx="3466963" cy="4689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sz="1800" dirty="0">
                <a:solidFill>
                  <a:schemeClr val="lt1"/>
                </a:solidFill>
                <a:latin typeface="Oswald"/>
                <a:ea typeface="Oswald"/>
                <a:cs typeface="Oswald"/>
                <a:sym typeface="Oswald"/>
              </a:rPr>
              <a:t>2. Smart Sports Center</a:t>
            </a:r>
            <a:r>
              <a:rPr lang="zh-TW" altLang="en-US" sz="1800" dirty="0">
                <a:solidFill>
                  <a:schemeClr val="lt1"/>
                </a:solidFill>
                <a:latin typeface="Oswald"/>
                <a:ea typeface="Oswald"/>
                <a:cs typeface="Oswald"/>
                <a:sym typeface="Oswald"/>
              </a:rPr>
              <a:t> </a:t>
            </a:r>
            <a:r>
              <a:rPr lang="en" sz="1800" dirty="0">
                <a:solidFill>
                  <a:schemeClr val="lt1"/>
                </a:solidFill>
                <a:latin typeface="Oswald"/>
                <a:ea typeface="Oswald"/>
                <a:cs typeface="Oswald"/>
                <a:sym typeface="Oswald"/>
              </a:rPr>
              <a:t>APP CRITIQUE</a:t>
            </a:r>
            <a:endParaRPr sz="1800" dirty="0">
              <a:solidFill>
                <a:schemeClr val="lt1"/>
              </a:solidFill>
              <a:latin typeface="Oswald"/>
              <a:ea typeface="Oswald"/>
              <a:cs typeface="Oswald"/>
              <a:sym typeface="Oswald"/>
            </a:endParaRPr>
          </a:p>
        </p:txBody>
      </p:sp>
      <p:pic>
        <p:nvPicPr>
          <p:cNvPr id="6" name="圖片 5">
            <a:extLst>
              <a:ext uri="{FF2B5EF4-FFF2-40B4-BE49-F238E27FC236}">
                <a16:creationId xmlns:a16="http://schemas.microsoft.com/office/drawing/2014/main" id="{51F405E8-F4A9-F856-D969-225A46777876}"/>
              </a:ext>
            </a:extLst>
          </p:cNvPr>
          <p:cNvPicPr>
            <a:picLocks noChangeAspect="1"/>
          </p:cNvPicPr>
          <p:nvPr/>
        </p:nvPicPr>
        <p:blipFill rotWithShape="1">
          <a:blip r:embed="rId3"/>
          <a:srcRect t="11556" b="3973"/>
          <a:stretch/>
        </p:blipFill>
        <p:spPr>
          <a:xfrm>
            <a:off x="5958124" y="0"/>
            <a:ext cx="2813700" cy="5143500"/>
          </a:xfrm>
          <a:prstGeom prst="rect">
            <a:avLst/>
          </a:prstGeom>
          <a:ln>
            <a:solidFill>
              <a:schemeClr val="tx1"/>
            </a:solid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3. Transit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C5A7B39B-BC1F-27BF-F8A2-A2AA26096876}"/>
              </a:ext>
            </a:extLst>
          </p:cNvPr>
          <p:cNvPicPr>
            <a:picLocks noChangeAspect="1"/>
          </p:cNvPicPr>
          <p:nvPr/>
        </p:nvPicPr>
        <p:blipFill rotWithShape="1">
          <a:blip r:embed="rId3"/>
          <a:srcRect t="38593" b="14069"/>
          <a:stretch/>
        </p:blipFill>
        <p:spPr>
          <a:xfrm>
            <a:off x="745454" y="997675"/>
            <a:ext cx="2200309" cy="2254098"/>
          </a:xfrm>
          <a:prstGeom prst="rect">
            <a:avLst/>
          </a:prstGeom>
        </p:spPr>
      </p:pic>
      <p:pic>
        <p:nvPicPr>
          <p:cNvPr id="5" name="圖片 4">
            <a:extLst>
              <a:ext uri="{FF2B5EF4-FFF2-40B4-BE49-F238E27FC236}">
                <a16:creationId xmlns:a16="http://schemas.microsoft.com/office/drawing/2014/main" id="{EA0033EA-C9A7-E68B-766A-9A4FB2823965}"/>
              </a:ext>
            </a:extLst>
          </p:cNvPr>
          <p:cNvPicPr>
            <a:picLocks noChangeAspect="1"/>
          </p:cNvPicPr>
          <p:nvPr/>
        </p:nvPicPr>
        <p:blipFill rotWithShape="1">
          <a:blip r:embed="rId4"/>
          <a:srcRect t="4192" b="42946"/>
          <a:stretch/>
        </p:blipFill>
        <p:spPr>
          <a:xfrm>
            <a:off x="4105845" y="215675"/>
            <a:ext cx="4184788" cy="4787267"/>
          </a:xfrm>
          <a:prstGeom prst="rect">
            <a:avLst/>
          </a:prstGeom>
        </p:spPr>
      </p:pic>
      <p:pic>
        <p:nvPicPr>
          <p:cNvPr id="6" name="圖片 5">
            <a:extLst>
              <a:ext uri="{FF2B5EF4-FFF2-40B4-BE49-F238E27FC236}">
                <a16:creationId xmlns:a16="http://schemas.microsoft.com/office/drawing/2014/main" id="{1B6117C4-62EC-A378-7EBC-B727FCC40135}"/>
              </a:ext>
            </a:extLst>
          </p:cNvPr>
          <p:cNvPicPr>
            <a:picLocks noChangeAspect="1"/>
          </p:cNvPicPr>
          <p:nvPr/>
        </p:nvPicPr>
        <p:blipFill rotWithShape="1">
          <a:blip r:embed="rId4"/>
          <a:srcRect l="2710" t="68498" r="4480" b="5005"/>
          <a:stretch/>
        </p:blipFill>
        <p:spPr>
          <a:xfrm>
            <a:off x="674680" y="3384417"/>
            <a:ext cx="2582551" cy="1595588"/>
          </a:xfrm>
          <a:prstGeom prst="rect">
            <a:avLst/>
          </a:prstGeom>
          <a:ln>
            <a:solidFill>
              <a:schemeClr val="tx1"/>
            </a:solidFill>
          </a:ln>
        </p:spPr>
      </p:pic>
      <p:sp>
        <p:nvSpPr>
          <p:cNvPr id="15" name="弧形向右鍵 14">
            <a:extLst>
              <a:ext uri="{FF2B5EF4-FFF2-40B4-BE49-F238E27FC236}">
                <a16:creationId xmlns:a16="http://schemas.microsoft.com/office/drawing/2014/main" id="{DA1CA6D6-8F28-1CE9-8848-5E0F9DB1CCDC}"/>
              </a:ext>
            </a:extLst>
          </p:cNvPr>
          <p:cNvSpPr/>
          <p:nvPr/>
        </p:nvSpPr>
        <p:spPr>
          <a:xfrm>
            <a:off x="222106" y="1626780"/>
            <a:ext cx="414669" cy="1860699"/>
          </a:xfrm>
          <a:prstGeom prst="curvedRightArrow">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endParaRPr>
          </a:p>
        </p:txBody>
      </p:sp>
      <p:sp>
        <p:nvSpPr>
          <p:cNvPr id="2" name="文字方塊 1">
            <a:extLst>
              <a:ext uri="{FF2B5EF4-FFF2-40B4-BE49-F238E27FC236}">
                <a16:creationId xmlns:a16="http://schemas.microsoft.com/office/drawing/2014/main" id="{AE856695-8820-950E-E03B-A3707FE17A19}"/>
              </a:ext>
            </a:extLst>
          </p:cNvPr>
          <p:cNvSpPr txBox="1"/>
          <p:nvPr/>
        </p:nvSpPr>
        <p:spPr>
          <a:xfrm>
            <a:off x="1897775" y="3922750"/>
            <a:ext cx="1582577" cy="646331"/>
          </a:xfrm>
          <a:prstGeom prst="rect">
            <a:avLst/>
          </a:prstGeom>
          <a:solidFill>
            <a:schemeClr val="accent1">
              <a:lumMod val="20000"/>
              <a:lumOff val="80000"/>
            </a:schemeClr>
          </a:solidFill>
        </p:spPr>
        <p:txBody>
          <a:bodyPr wrap="square" rtlCol="0">
            <a:spAutoFit/>
          </a:bodyPr>
          <a:lstStyle/>
          <a:p>
            <a:r>
              <a:rPr kumimoji="1" lang="en-US" altLang="zh-TW" sz="1200" b="1" dirty="0"/>
              <a:t>Three closest bus and the remaining waiting time</a:t>
            </a:r>
            <a:endParaRPr kumimoji="1" lang="zh-TW" altLang="en-US" sz="1200" b="1" dirty="0"/>
          </a:p>
        </p:txBody>
      </p:sp>
      <p:sp>
        <p:nvSpPr>
          <p:cNvPr id="7" name="文字方塊 6">
            <a:extLst>
              <a:ext uri="{FF2B5EF4-FFF2-40B4-BE49-F238E27FC236}">
                <a16:creationId xmlns:a16="http://schemas.microsoft.com/office/drawing/2014/main" id="{BD522E14-EB54-221D-94EB-254C15437A41}"/>
              </a:ext>
            </a:extLst>
          </p:cNvPr>
          <p:cNvSpPr txBox="1"/>
          <p:nvPr/>
        </p:nvSpPr>
        <p:spPr>
          <a:xfrm>
            <a:off x="3054442" y="2095464"/>
            <a:ext cx="1882628" cy="646331"/>
          </a:xfrm>
          <a:prstGeom prst="rect">
            <a:avLst/>
          </a:prstGeom>
          <a:solidFill>
            <a:schemeClr val="accent1">
              <a:lumMod val="20000"/>
              <a:lumOff val="80000"/>
            </a:schemeClr>
          </a:solidFill>
        </p:spPr>
        <p:txBody>
          <a:bodyPr wrap="square" rtlCol="0">
            <a:spAutoFit/>
          </a:bodyPr>
          <a:lstStyle/>
          <a:p>
            <a:r>
              <a:rPr kumimoji="1" lang="en-US" altLang="zh-TW" sz="1200" b="1" dirty="0"/>
              <a:t>Bus list: </a:t>
            </a:r>
            <a:r>
              <a:rPr kumimoji="1" lang="en-US" altLang="zh-TW" sz="1200" dirty="0"/>
              <a:t>The bus we can take in surrounding bus stop</a:t>
            </a:r>
            <a:endParaRPr kumimoji="1" lang="zh-TW" altLang="en-US" sz="1200" dirty="0"/>
          </a:p>
        </p:txBody>
      </p:sp>
      <p:sp>
        <p:nvSpPr>
          <p:cNvPr id="8" name="右彎箭號 7">
            <a:extLst>
              <a:ext uri="{FF2B5EF4-FFF2-40B4-BE49-F238E27FC236}">
                <a16:creationId xmlns:a16="http://schemas.microsoft.com/office/drawing/2014/main" id="{423DC604-F6A3-E7A9-2705-53FEF1B0A76A}"/>
              </a:ext>
            </a:extLst>
          </p:cNvPr>
          <p:cNvSpPr/>
          <p:nvPr/>
        </p:nvSpPr>
        <p:spPr>
          <a:xfrm rot="5400000">
            <a:off x="3126426" y="1733514"/>
            <a:ext cx="261610" cy="405579"/>
          </a:xfrm>
          <a:prstGeom prst="bentArrow">
            <a:avLst>
              <a:gd name="adj1" fmla="val 25000"/>
              <a:gd name="adj2" fmla="val 19818"/>
              <a:gd name="adj3" fmla="val 25000"/>
              <a:gd name="adj4" fmla="val 4375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
        <p:nvSpPr>
          <p:cNvPr id="9" name="向右箭號 8">
            <a:extLst>
              <a:ext uri="{FF2B5EF4-FFF2-40B4-BE49-F238E27FC236}">
                <a16:creationId xmlns:a16="http://schemas.microsoft.com/office/drawing/2014/main" id="{D976D74B-52C8-7E3A-1CFB-D0A0FCE91CC5}"/>
              </a:ext>
            </a:extLst>
          </p:cNvPr>
          <p:cNvSpPr/>
          <p:nvPr/>
        </p:nvSpPr>
        <p:spPr>
          <a:xfrm rot="10800000">
            <a:off x="1401623" y="3993831"/>
            <a:ext cx="396721" cy="1396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916AF056-B936-6B40-3318-6117872D16E8}"/>
              </a:ext>
            </a:extLst>
          </p:cNvPr>
          <p:cNvSpPr txBox="1"/>
          <p:nvPr/>
        </p:nvSpPr>
        <p:spPr>
          <a:xfrm>
            <a:off x="7246225" y="3691917"/>
            <a:ext cx="1458088" cy="461665"/>
          </a:xfrm>
          <a:prstGeom prst="rect">
            <a:avLst/>
          </a:prstGeom>
          <a:solidFill>
            <a:schemeClr val="accent1">
              <a:lumMod val="20000"/>
              <a:lumOff val="80000"/>
            </a:schemeClr>
          </a:solidFill>
        </p:spPr>
        <p:txBody>
          <a:bodyPr wrap="square" rtlCol="0">
            <a:spAutoFit/>
          </a:bodyPr>
          <a:lstStyle/>
          <a:p>
            <a:r>
              <a:rPr kumimoji="1" lang="en-US" altLang="zh-TW" sz="1200" b="1" dirty="0"/>
              <a:t>The location of the closest bus</a:t>
            </a:r>
            <a:endParaRPr kumimoji="1" lang="zh-TW" altLang="en-US" sz="1200" b="1" dirty="0"/>
          </a:p>
        </p:txBody>
      </p:sp>
      <p:sp>
        <p:nvSpPr>
          <p:cNvPr id="11" name="向右箭號 10">
            <a:extLst>
              <a:ext uri="{FF2B5EF4-FFF2-40B4-BE49-F238E27FC236}">
                <a16:creationId xmlns:a16="http://schemas.microsoft.com/office/drawing/2014/main" id="{F89DCBC8-736B-2A90-8709-CC99A6B7455A}"/>
              </a:ext>
            </a:extLst>
          </p:cNvPr>
          <p:cNvSpPr/>
          <p:nvPr/>
        </p:nvSpPr>
        <p:spPr>
          <a:xfrm rot="10800000">
            <a:off x="6634183" y="3836522"/>
            <a:ext cx="612041" cy="138269"/>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2" name="向右箭號 11">
            <a:extLst>
              <a:ext uri="{FF2B5EF4-FFF2-40B4-BE49-F238E27FC236}">
                <a16:creationId xmlns:a16="http://schemas.microsoft.com/office/drawing/2014/main" id="{93730120-A318-C274-6C4C-A74511B4347D}"/>
              </a:ext>
            </a:extLst>
          </p:cNvPr>
          <p:cNvSpPr/>
          <p:nvPr/>
        </p:nvSpPr>
        <p:spPr>
          <a:xfrm rot="10800000">
            <a:off x="6161422" y="2362521"/>
            <a:ext cx="472759" cy="13827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D6194745-1BE0-518F-0D22-D55BA3928FC3}"/>
              </a:ext>
            </a:extLst>
          </p:cNvPr>
          <p:cNvSpPr txBox="1"/>
          <p:nvPr/>
        </p:nvSpPr>
        <p:spPr>
          <a:xfrm>
            <a:off x="6636764" y="2293852"/>
            <a:ext cx="969725" cy="276999"/>
          </a:xfrm>
          <a:prstGeom prst="rect">
            <a:avLst/>
          </a:prstGeom>
          <a:solidFill>
            <a:schemeClr val="accent1">
              <a:lumMod val="20000"/>
              <a:lumOff val="80000"/>
            </a:schemeClr>
          </a:solidFill>
        </p:spPr>
        <p:txBody>
          <a:bodyPr wrap="square" rtlCol="0">
            <a:spAutoFit/>
          </a:bodyPr>
          <a:lstStyle/>
          <a:p>
            <a:r>
              <a:rPr kumimoji="1" lang="en-US" altLang="zh-TW" sz="1200" b="1" dirty="0"/>
              <a:t>Bus route</a:t>
            </a:r>
            <a:endParaRPr kumimoji="1" lang="zh-TW" altLang="en-US" sz="1200" b="1" dirty="0"/>
          </a:p>
        </p:txBody>
      </p:sp>
      <p:sp>
        <p:nvSpPr>
          <p:cNvPr id="14" name="向右箭號 13">
            <a:extLst>
              <a:ext uri="{FF2B5EF4-FFF2-40B4-BE49-F238E27FC236}">
                <a16:creationId xmlns:a16="http://schemas.microsoft.com/office/drawing/2014/main" id="{F8E6230A-AFD1-9AF6-5C4D-A356ADADA184}"/>
              </a:ext>
            </a:extLst>
          </p:cNvPr>
          <p:cNvSpPr/>
          <p:nvPr/>
        </p:nvSpPr>
        <p:spPr>
          <a:xfrm rot="10800000">
            <a:off x="6359782" y="1680916"/>
            <a:ext cx="462520" cy="138269"/>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D0A04166-3F05-892D-9061-3DE81F7DAD52}"/>
              </a:ext>
            </a:extLst>
          </p:cNvPr>
          <p:cNvSpPr txBox="1"/>
          <p:nvPr/>
        </p:nvSpPr>
        <p:spPr>
          <a:xfrm>
            <a:off x="6822303" y="1619615"/>
            <a:ext cx="1094283" cy="276999"/>
          </a:xfrm>
          <a:prstGeom prst="rect">
            <a:avLst/>
          </a:prstGeom>
          <a:solidFill>
            <a:schemeClr val="accent1">
              <a:lumMod val="20000"/>
              <a:lumOff val="80000"/>
            </a:schemeClr>
          </a:solidFill>
        </p:spPr>
        <p:txBody>
          <a:bodyPr wrap="square" rtlCol="0">
            <a:spAutoFit/>
          </a:bodyPr>
          <a:lstStyle/>
          <a:p>
            <a:r>
              <a:rPr kumimoji="1" lang="en-US" altLang="zh-TW" sz="1200" b="1" dirty="0"/>
              <a:t>My location</a:t>
            </a:r>
            <a:endParaRPr kumimoji="1" lang="zh-TW" altLang="en-US" sz="1200" b="1" dirty="0"/>
          </a:p>
        </p:txBody>
      </p:sp>
      <p:sp>
        <p:nvSpPr>
          <p:cNvPr id="17" name="文字方塊 16">
            <a:extLst>
              <a:ext uri="{FF2B5EF4-FFF2-40B4-BE49-F238E27FC236}">
                <a16:creationId xmlns:a16="http://schemas.microsoft.com/office/drawing/2014/main" id="{F2B3E671-CE44-2D23-F8EC-25ED67A0B6BA}"/>
              </a:ext>
            </a:extLst>
          </p:cNvPr>
          <p:cNvSpPr txBox="1"/>
          <p:nvPr/>
        </p:nvSpPr>
        <p:spPr>
          <a:xfrm>
            <a:off x="4212499" y="4033292"/>
            <a:ext cx="1094283" cy="276999"/>
          </a:xfrm>
          <a:prstGeom prst="rect">
            <a:avLst/>
          </a:prstGeom>
          <a:solidFill>
            <a:schemeClr val="accent1">
              <a:lumMod val="20000"/>
              <a:lumOff val="80000"/>
            </a:schemeClr>
          </a:solidFill>
        </p:spPr>
        <p:txBody>
          <a:bodyPr wrap="square" rtlCol="0">
            <a:spAutoFit/>
          </a:bodyPr>
          <a:lstStyle/>
          <a:p>
            <a:r>
              <a:rPr kumimoji="1" lang="en-US" altLang="zh-TW" sz="1200" b="1" dirty="0"/>
              <a:t>Bus number</a:t>
            </a:r>
            <a:endParaRPr kumimoji="1" lang="zh-TW" altLang="en-US" sz="1200" b="1" dirty="0"/>
          </a:p>
        </p:txBody>
      </p:sp>
      <p:sp>
        <p:nvSpPr>
          <p:cNvPr id="18" name="右彎箭號 17">
            <a:extLst>
              <a:ext uri="{FF2B5EF4-FFF2-40B4-BE49-F238E27FC236}">
                <a16:creationId xmlns:a16="http://schemas.microsoft.com/office/drawing/2014/main" id="{41FBE3D0-D56F-A5F6-7A15-3FA961378FC9}"/>
              </a:ext>
            </a:extLst>
          </p:cNvPr>
          <p:cNvSpPr/>
          <p:nvPr/>
        </p:nvSpPr>
        <p:spPr>
          <a:xfrm rot="10800000">
            <a:off x="5159891" y="4348487"/>
            <a:ext cx="146891" cy="277000"/>
          </a:xfrm>
          <a:prstGeom prst="bentArrow">
            <a:avLst>
              <a:gd name="adj1" fmla="val 25000"/>
              <a:gd name="adj2" fmla="val 19818"/>
              <a:gd name="adj3" fmla="val 25000"/>
              <a:gd name="adj4" fmla="val 4375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Tree>
    <p:extLst>
      <p:ext uri="{BB962C8B-B14F-4D97-AF65-F5344CB8AC3E}">
        <p14:creationId xmlns:p14="http://schemas.microsoft.com/office/powerpoint/2010/main" val="35356431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p:nvPr/>
        </p:nvSpPr>
        <p:spPr>
          <a:xfrm>
            <a:off x="126841" y="997675"/>
            <a:ext cx="5689168" cy="44319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What is the goal of this visualization?</a:t>
            </a:r>
            <a:endParaRPr sz="1200" b="1" dirty="0">
              <a:solidFill>
                <a:schemeClr val="dk1"/>
              </a:solidFill>
            </a:endParaRPr>
          </a:p>
          <a:p>
            <a:pPr marL="0" lvl="0" indent="0" algn="l" rtl="0">
              <a:spcBef>
                <a:spcPts val="0"/>
              </a:spcBef>
              <a:spcAft>
                <a:spcPts val="0"/>
              </a:spcAft>
              <a:buNone/>
            </a:pPr>
            <a:r>
              <a:rPr lang="en-US" sz="1200" dirty="0">
                <a:solidFill>
                  <a:srgbClr val="595959"/>
                </a:solidFill>
              </a:rPr>
              <a:t>This visualization is intended to provide people information of real-time bus location and waiting time in Seattle. By using Transit, we can know following bus and find the fastest way to arrive the destination.  </a:t>
            </a: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is the data represented—its visual encoding, graphical marks, color, </a:t>
            </a:r>
            <a:r>
              <a:rPr lang="en" sz="1200" b="1" i="1" dirty="0">
                <a:solidFill>
                  <a:schemeClr val="dk1"/>
                </a:solidFill>
              </a:rPr>
              <a:t>etc.</a:t>
            </a:r>
            <a:r>
              <a:rPr lang="en" sz="1200" b="1" dirty="0">
                <a:solidFill>
                  <a:schemeClr val="dk1"/>
                </a:solidFill>
              </a:rPr>
              <a:t>?</a:t>
            </a:r>
            <a:endParaRPr sz="1200" b="1" dirty="0">
              <a:solidFill>
                <a:schemeClr val="dk1"/>
              </a:solidFill>
            </a:endParaRPr>
          </a:p>
          <a:p>
            <a:pPr marL="0" lvl="0" indent="0" algn="l" rtl="0">
              <a:spcBef>
                <a:spcPts val="0"/>
              </a:spcBef>
              <a:spcAft>
                <a:spcPts val="0"/>
              </a:spcAft>
              <a:buNone/>
            </a:pPr>
            <a:r>
              <a:rPr lang="en-US" sz="1200" dirty="0">
                <a:solidFill>
                  <a:schemeClr val="dk2"/>
                </a:solidFill>
              </a:rPr>
              <a:t>It shows data in a mat format. It shows a bus route in the map and especially highlight the direction with dark green. There is a bus mark which gives us precise location of the bus, rather than just showing the time only.</a:t>
            </a:r>
          </a:p>
          <a:p>
            <a:pPr marL="0" lvl="0" indent="0" algn="l" rtl="0">
              <a:spcBef>
                <a:spcPts val="0"/>
              </a:spcBef>
              <a:spcAft>
                <a:spcPts val="0"/>
              </a:spcAft>
              <a:buNone/>
            </a:pPr>
            <a:endParaRPr sz="1200" dirty="0">
              <a:solidFill>
                <a:schemeClr val="dk2"/>
              </a:solidFill>
            </a:endParaRPr>
          </a:p>
          <a:p>
            <a:pPr marL="0" lvl="0" indent="0" algn="l" rtl="0">
              <a:spcBef>
                <a:spcPts val="0"/>
              </a:spcBef>
              <a:spcAft>
                <a:spcPts val="0"/>
              </a:spcAft>
              <a:buNone/>
            </a:pPr>
            <a:r>
              <a:rPr lang="en" sz="1200" b="1" dirty="0">
                <a:solidFill>
                  <a:schemeClr val="dk1"/>
                </a:solidFill>
              </a:rPr>
              <a:t>What are some key strengths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US" sz="1200" dirty="0">
                <a:solidFill>
                  <a:schemeClr val="dk2"/>
                </a:solidFill>
              </a:rPr>
              <a:t>The arrow to show the direction can prevent people from taking the opposite direction bus.</a:t>
            </a:r>
          </a:p>
          <a:p>
            <a:pPr marL="457200" lvl="0" indent="-304800" algn="l" rtl="0">
              <a:spcBef>
                <a:spcPts val="0"/>
              </a:spcBef>
              <a:spcAft>
                <a:spcPts val="0"/>
              </a:spcAft>
              <a:buClr>
                <a:schemeClr val="dk2"/>
              </a:buClr>
              <a:buSzPts val="1200"/>
              <a:buChar char="●"/>
            </a:pPr>
            <a:r>
              <a:rPr lang="en-US" sz="1200" dirty="0">
                <a:solidFill>
                  <a:schemeClr val="dk2"/>
                </a:solidFill>
              </a:rPr>
              <a:t>It also shows user location in the same map, which make us realize the relative position more easily.</a:t>
            </a:r>
          </a:p>
          <a:p>
            <a:pPr marL="457200" lvl="0" indent="-304800" algn="l" rtl="0">
              <a:spcBef>
                <a:spcPts val="0"/>
              </a:spcBef>
              <a:spcAft>
                <a:spcPts val="0"/>
              </a:spcAft>
              <a:buClr>
                <a:schemeClr val="dk2"/>
              </a:buClr>
              <a:buSzPts val="1200"/>
              <a:buChar char="●"/>
            </a:pPr>
            <a:endParaRPr sz="1200" dirty="0">
              <a:solidFill>
                <a:schemeClr val="dk2"/>
              </a:solidFill>
            </a:endParaRPr>
          </a:p>
          <a:p>
            <a:pPr marL="0" lvl="0" indent="0" algn="l" rtl="0">
              <a:spcBef>
                <a:spcPts val="0"/>
              </a:spcBef>
              <a:spcAft>
                <a:spcPts val="0"/>
              </a:spcAft>
              <a:buNone/>
            </a:pPr>
            <a:r>
              <a:rPr lang="en" sz="1200" b="1" dirty="0">
                <a:solidFill>
                  <a:schemeClr val="dk1"/>
                </a:solidFill>
              </a:rPr>
              <a:t>What are some key weaknesses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 sz="1200" dirty="0">
                <a:solidFill>
                  <a:schemeClr val="dk2"/>
                </a:solidFill>
              </a:rPr>
              <a:t>The color of the whole page are mostly green. Although it’s more beautiful, it might not be readable for elderly.</a:t>
            </a:r>
          </a:p>
          <a:p>
            <a:pPr marL="457200" lvl="0" indent="-304800" algn="l" rtl="0">
              <a:spcBef>
                <a:spcPts val="0"/>
              </a:spcBef>
              <a:spcAft>
                <a:spcPts val="0"/>
              </a:spcAft>
              <a:buClr>
                <a:schemeClr val="dk2"/>
              </a:buClr>
              <a:buSzPts val="1200"/>
              <a:buChar char="●"/>
            </a:pPr>
            <a:r>
              <a:rPr lang="en" sz="1200" dirty="0">
                <a:solidFill>
                  <a:schemeClr val="dk2"/>
                </a:solidFill>
              </a:rPr>
              <a:t>The time close to bus mark might mislead users. It means the time after the last update. But users might not know its meaning without explaining.</a:t>
            </a:r>
          </a:p>
          <a:p>
            <a:pPr marL="457200" lvl="0" indent="-304800" algn="l" rtl="0">
              <a:spcBef>
                <a:spcPts val="0"/>
              </a:spcBef>
              <a:spcAft>
                <a:spcPts val="0"/>
              </a:spcAft>
              <a:buClr>
                <a:schemeClr val="dk2"/>
              </a:buClr>
              <a:buSzPts val="1200"/>
              <a:buChar char="●"/>
            </a:pPr>
            <a:endParaRPr sz="1200" dirty="0">
              <a:solidFill>
                <a:schemeClr val="dk1"/>
              </a:solidFill>
            </a:endParaRPr>
          </a:p>
        </p:txBody>
      </p:sp>
      <p:sp>
        <p:nvSpPr>
          <p:cNvPr id="2" name="Google Shape;90;p18">
            <a:extLst>
              <a:ext uri="{FF2B5EF4-FFF2-40B4-BE49-F238E27FC236}">
                <a16:creationId xmlns:a16="http://schemas.microsoft.com/office/drawing/2014/main" id="{2083EF5C-DB6B-D9CE-EA5A-AE4A3974A210}"/>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3" name="Google Shape;91;p18">
            <a:extLst>
              <a:ext uri="{FF2B5EF4-FFF2-40B4-BE49-F238E27FC236}">
                <a16:creationId xmlns:a16="http://schemas.microsoft.com/office/drawing/2014/main" id="{96ACF5F6-093D-ABB4-DA59-DC179B7E29F3}"/>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3. Transit APP</a:t>
            </a:r>
            <a:endParaRPr sz="1800" dirty="0">
              <a:solidFill>
                <a:schemeClr val="lt1"/>
              </a:solidFill>
              <a:latin typeface="Oswald"/>
              <a:ea typeface="Oswald"/>
              <a:cs typeface="Oswald"/>
              <a:sym typeface="Oswald"/>
            </a:endParaRPr>
          </a:p>
        </p:txBody>
      </p:sp>
      <p:pic>
        <p:nvPicPr>
          <p:cNvPr id="7" name="圖片 6">
            <a:extLst>
              <a:ext uri="{FF2B5EF4-FFF2-40B4-BE49-F238E27FC236}">
                <a16:creationId xmlns:a16="http://schemas.microsoft.com/office/drawing/2014/main" id="{CD5DCAE9-E425-9853-DA1B-F41FDE28A1A9}"/>
              </a:ext>
            </a:extLst>
          </p:cNvPr>
          <p:cNvPicPr>
            <a:picLocks noChangeAspect="1"/>
          </p:cNvPicPr>
          <p:nvPr/>
        </p:nvPicPr>
        <p:blipFill rotWithShape="1">
          <a:blip r:embed="rId3"/>
          <a:srcRect t="4192" b="42946"/>
          <a:stretch/>
        </p:blipFill>
        <p:spPr>
          <a:xfrm>
            <a:off x="5747520" y="997675"/>
            <a:ext cx="3269639" cy="3740365"/>
          </a:xfrm>
          <a:prstGeom prst="rect">
            <a:avLst/>
          </a:prstGeom>
        </p:spPr>
      </p:pic>
    </p:spTree>
    <p:extLst>
      <p:ext uri="{BB962C8B-B14F-4D97-AF65-F5344CB8AC3E}">
        <p14:creationId xmlns:p14="http://schemas.microsoft.com/office/powerpoint/2010/main" val="9438103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7. Money+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19F819A3-9004-6B68-02FF-3C9CE602064D}"/>
              </a:ext>
            </a:extLst>
          </p:cNvPr>
          <p:cNvPicPr>
            <a:picLocks noChangeAspect="1"/>
          </p:cNvPicPr>
          <p:nvPr/>
        </p:nvPicPr>
        <p:blipFill rotWithShape="1">
          <a:blip r:embed="rId3"/>
          <a:srcRect t="14954" b="16332"/>
          <a:stretch/>
        </p:blipFill>
        <p:spPr>
          <a:xfrm>
            <a:off x="680764" y="1222158"/>
            <a:ext cx="2376736" cy="3534285"/>
          </a:xfrm>
          <a:prstGeom prst="rect">
            <a:avLst/>
          </a:prstGeom>
          <a:ln>
            <a:solidFill>
              <a:schemeClr val="tx1"/>
            </a:solidFill>
          </a:ln>
        </p:spPr>
      </p:pic>
      <p:pic>
        <p:nvPicPr>
          <p:cNvPr id="5" name="圖片 4">
            <a:extLst>
              <a:ext uri="{FF2B5EF4-FFF2-40B4-BE49-F238E27FC236}">
                <a16:creationId xmlns:a16="http://schemas.microsoft.com/office/drawing/2014/main" id="{151048D8-A1FF-97B1-BB21-70A8534B6A15}"/>
              </a:ext>
            </a:extLst>
          </p:cNvPr>
          <p:cNvPicPr>
            <a:picLocks noChangeAspect="1"/>
          </p:cNvPicPr>
          <p:nvPr/>
        </p:nvPicPr>
        <p:blipFill rotWithShape="1">
          <a:blip r:embed="rId4"/>
          <a:srcRect l="480" t="15677" r="-480" b="31146"/>
          <a:stretch/>
        </p:blipFill>
        <p:spPr>
          <a:xfrm>
            <a:off x="4255129" y="170245"/>
            <a:ext cx="4208107" cy="4842877"/>
          </a:xfrm>
          <a:prstGeom prst="rect">
            <a:avLst/>
          </a:prstGeom>
          <a:ln>
            <a:solidFill>
              <a:schemeClr val="tx1"/>
            </a:solidFill>
          </a:ln>
        </p:spPr>
      </p:pic>
      <p:sp>
        <p:nvSpPr>
          <p:cNvPr id="2" name="文字方塊 1">
            <a:extLst>
              <a:ext uri="{FF2B5EF4-FFF2-40B4-BE49-F238E27FC236}">
                <a16:creationId xmlns:a16="http://schemas.microsoft.com/office/drawing/2014/main" id="{1FCF96B5-9347-9916-1284-773953987BB2}"/>
              </a:ext>
            </a:extLst>
          </p:cNvPr>
          <p:cNvSpPr txBox="1"/>
          <p:nvPr/>
        </p:nvSpPr>
        <p:spPr>
          <a:xfrm>
            <a:off x="1855697" y="1945353"/>
            <a:ext cx="1882628" cy="646331"/>
          </a:xfrm>
          <a:prstGeom prst="rect">
            <a:avLst/>
          </a:prstGeom>
          <a:solidFill>
            <a:schemeClr val="accent1">
              <a:lumMod val="20000"/>
              <a:lumOff val="80000"/>
            </a:schemeClr>
          </a:solidFill>
        </p:spPr>
        <p:txBody>
          <a:bodyPr wrap="square" rtlCol="0">
            <a:spAutoFit/>
          </a:bodyPr>
          <a:lstStyle/>
          <a:p>
            <a:r>
              <a:rPr kumimoji="1" lang="en-US" altLang="zh-TW" sz="1200" b="1" dirty="0"/>
              <a:t>Line chart: </a:t>
            </a:r>
            <a:r>
              <a:rPr kumimoji="1" lang="en-US" altLang="zh-TW" sz="1200" dirty="0"/>
              <a:t>It shows the trend of expenses in a month</a:t>
            </a:r>
            <a:endParaRPr kumimoji="1" lang="zh-TW" altLang="en-US" sz="1200" dirty="0"/>
          </a:p>
        </p:txBody>
      </p:sp>
      <p:sp>
        <p:nvSpPr>
          <p:cNvPr id="4" name="向右箭號 3">
            <a:extLst>
              <a:ext uri="{FF2B5EF4-FFF2-40B4-BE49-F238E27FC236}">
                <a16:creationId xmlns:a16="http://schemas.microsoft.com/office/drawing/2014/main" id="{D37F4D3E-0DBA-C853-2E4E-8DB6E3D9160E}"/>
              </a:ext>
            </a:extLst>
          </p:cNvPr>
          <p:cNvSpPr/>
          <p:nvPr/>
        </p:nvSpPr>
        <p:spPr>
          <a:xfrm rot="10800000">
            <a:off x="1458976" y="2198688"/>
            <a:ext cx="396721" cy="1396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文字方塊 5">
            <a:extLst>
              <a:ext uri="{FF2B5EF4-FFF2-40B4-BE49-F238E27FC236}">
                <a16:creationId xmlns:a16="http://schemas.microsoft.com/office/drawing/2014/main" id="{1F40EDA6-846D-460F-6AEC-61A1B0CC6963}"/>
              </a:ext>
            </a:extLst>
          </p:cNvPr>
          <p:cNvSpPr txBox="1"/>
          <p:nvPr/>
        </p:nvSpPr>
        <p:spPr>
          <a:xfrm>
            <a:off x="196934" y="4834030"/>
            <a:ext cx="3832806" cy="276999"/>
          </a:xfrm>
          <a:prstGeom prst="rect">
            <a:avLst/>
          </a:prstGeom>
          <a:solidFill>
            <a:schemeClr val="accent1">
              <a:lumMod val="20000"/>
              <a:lumOff val="80000"/>
            </a:schemeClr>
          </a:solidFill>
        </p:spPr>
        <p:txBody>
          <a:bodyPr wrap="square" rtlCol="0">
            <a:spAutoFit/>
          </a:bodyPr>
          <a:lstStyle/>
          <a:p>
            <a:r>
              <a:rPr kumimoji="1" lang="en-US" altLang="zh-TW" sz="1200" b="1" dirty="0"/>
              <a:t>Expense list: </a:t>
            </a:r>
            <a:r>
              <a:rPr kumimoji="1" lang="en-US" altLang="zh-TW" sz="1200" dirty="0"/>
              <a:t>expenses every day and the total value</a:t>
            </a:r>
            <a:endParaRPr kumimoji="1" lang="zh-TW" altLang="en-US" sz="1200" dirty="0"/>
          </a:p>
        </p:txBody>
      </p:sp>
      <p:sp>
        <p:nvSpPr>
          <p:cNvPr id="7" name="右彎箭號 6">
            <a:extLst>
              <a:ext uri="{FF2B5EF4-FFF2-40B4-BE49-F238E27FC236}">
                <a16:creationId xmlns:a16="http://schemas.microsoft.com/office/drawing/2014/main" id="{15FA9902-F215-0BB8-7F06-EA6A14356C83}"/>
              </a:ext>
            </a:extLst>
          </p:cNvPr>
          <p:cNvSpPr/>
          <p:nvPr/>
        </p:nvSpPr>
        <p:spPr>
          <a:xfrm>
            <a:off x="341434" y="4389657"/>
            <a:ext cx="261610" cy="405579"/>
          </a:xfrm>
          <a:prstGeom prst="bentArrow">
            <a:avLst>
              <a:gd name="adj1" fmla="val 25000"/>
              <a:gd name="adj2" fmla="val 19818"/>
              <a:gd name="adj3" fmla="val 25000"/>
              <a:gd name="adj4" fmla="val 4375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
        <p:nvSpPr>
          <p:cNvPr id="8" name="文字方塊 7">
            <a:extLst>
              <a:ext uri="{FF2B5EF4-FFF2-40B4-BE49-F238E27FC236}">
                <a16:creationId xmlns:a16="http://schemas.microsoft.com/office/drawing/2014/main" id="{9861E7DC-9402-F160-7183-33BD220D8801}"/>
              </a:ext>
            </a:extLst>
          </p:cNvPr>
          <p:cNvSpPr txBox="1"/>
          <p:nvPr/>
        </p:nvSpPr>
        <p:spPr>
          <a:xfrm>
            <a:off x="3199018" y="597093"/>
            <a:ext cx="1881909" cy="646331"/>
          </a:xfrm>
          <a:prstGeom prst="rect">
            <a:avLst/>
          </a:prstGeom>
          <a:solidFill>
            <a:schemeClr val="accent1">
              <a:lumMod val="20000"/>
              <a:lumOff val="80000"/>
            </a:schemeClr>
          </a:solidFill>
        </p:spPr>
        <p:txBody>
          <a:bodyPr wrap="square" rtlCol="0">
            <a:spAutoFit/>
          </a:bodyPr>
          <a:lstStyle/>
          <a:p>
            <a:r>
              <a:rPr kumimoji="1" lang="en-US" altLang="zh-TW" sz="1200" b="1" dirty="0"/>
              <a:t>Pie chart: </a:t>
            </a:r>
            <a:r>
              <a:rPr kumimoji="1" lang="en-US" altLang="zh-TW" sz="1200" dirty="0"/>
              <a:t>It shows the percentage of expenses from different categories</a:t>
            </a:r>
            <a:endParaRPr kumimoji="1" lang="zh-TW" altLang="en-US" sz="1200" dirty="0"/>
          </a:p>
        </p:txBody>
      </p:sp>
      <p:sp>
        <p:nvSpPr>
          <p:cNvPr id="9" name="向右箭號 8">
            <a:extLst>
              <a:ext uri="{FF2B5EF4-FFF2-40B4-BE49-F238E27FC236}">
                <a16:creationId xmlns:a16="http://schemas.microsoft.com/office/drawing/2014/main" id="{DB8835A2-EE45-707F-1543-B49F688225DD}"/>
              </a:ext>
            </a:extLst>
          </p:cNvPr>
          <p:cNvSpPr/>
          <p:nvPr/>
        </p:nvSpPr>
        <p:spPr>
          <a:xfrm rot="721122">
            <a:off x="5126180" y="914615"/>
            <a:ext cx="396721" cy="139660"/>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FB61EB7C-D3C8-6F25-467E-6DBC8C0A6882}"/>
              </a:ext>
            </a:extLst>
          </p:cNvPr>
          <p:cNvSpPr txBox="1"/>
          <p:nvPr/>
        </p:nvSpPr>
        <p:spPr>
          <a:xfrm>
            <a:off x="8093539" y="4251157"/>
            <a:ext cx="1050461" cy="276999"/>
          </a:xfrm>
          <a:prstGeom prst="rect">
            <a:avLst/>
          </a:prstGeom>
          <a:solidFill>
            <a:schemeClr val="accent1">
              <a:lumMod val="20000"/>
              <a:lumOff val="80000"/>
            </a:schemeClr>
          </a:solidFill>
        </p:spPr>
        <p:txBody>
          <a:bodyPr wrap="square" rtlCol="0">
            <a:spAutoFit/>
          </a:bodyPr>
          <a:lstStyle/>
          <a:p>
            <a:r>
              <a:rPr kumimoji="1" lang="en-US" altLang="zh-TW" sz="1200" b="1" dirty="0"/>
              <a:t>Detailed list</a:t>
            </a:r>
            <a:endParaRPr kumimoji="1" lang="zh-TW" altLang="en-US" sz="1200" dirty="0"/>
          </a:p>
        </p:txBody>
      </p:sp>
    </p:spTree>
    <p:extLst>
      <p:ext uri="{BB962C8B-B14F-4D97-AF65-F5344CB8AC3E}">
        <p14:creationId xmlns:p14="http://schemas.microsoft.com/office/powerpoint/2010/main" val="491967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3" name="圖片 2">
            <a:extLst>
              <a:ext uri="{FF2B5EF4-FFF2-40B4-BE49-F238E27FC236}">
                <a16:creationId xmlns:a16="http://schemas.microsoft.com/office/drawing/2014/main" id="{F40E66CD-2C03-1CAE-76A2-DE313E4AA702}"/>
              </a:ext>
            </a:extLst>
          </p:cNvPr>
          <p:cNvPicPr>
            <a:picLocks noChangeAspect="1"/>
          </p:cNvPicPr>
          <p:nvPr/>
        </p:nvPicPr>
        <p:blipFill rotWithShape="1">
          <a:blip r:embed="rId3"/>
          <a:srcRect t="5788" b="50000"/>
          <a:stretch/>
        </p:blipFill>
        <p:spPr>
          <a:xfrm>
            <a:off x="2075090" y="2336"/>
            <a:ext cx="5373344" cy="5141164"/>
          </a:xfrm>
          <a:prstGeom prst="rect">
            <a:avLst/>
          </a:prstGeom>
        </p:spPr>
      </p:pic>
      <p:sp>
        <p:nvSpPr>
          <p:cNvPr id="75" name="Google Shape;75;p16"/>
          <p:cNvSpPr/>
          <p:nvPr/>
        </p:nvSpPr>
        <p:spPr>
          <a:xfrm>
            <a:off x="243800" y="215675"/>
            <a:ext cx="16518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Calendar Visualization</a:t>
            </a:r>
            <a:endParaRPr dirty="0">
              <a:solidFill>
                <a:schemeClr val="lt1"/>
              </a:solidFill>
              <a:latin typeface="Oswald Light"/>
              <a:ea typeface="Oswald Light"/>
              <a:cs typeface="Oswald Light"/>
              <a:sym typeface="Oswald Light"/>
            </a:endParaRPr>
          </a:p>
        </p:txBody>
      </p:sp>
      <p:sp>
        <p:nvSpPr>
          <p:cNvPr id="76" name="Google Shape;76;p16"/>
          <p:cNvSpPr/>
          <p:nvPr/>
        </p:nvSpPr>
        <p:spPr>
          <a:xfrm>
            <a:off x="243800" y="517575"/>
            <a:ext cx="29946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1. </a:t>
            </a:r>
            <a:r>
              <a:rPr lang="en" sz="1800" dirty="0" err="1">
                <a:solidFill>
                  <a:schemeClr val="lt1"/>
                </a:solidFill>
                <a:latin typeface="Oswald"/>
                <a:ea typeface="Oswald"/>
                <a:cs typeface="Oswald"/>
                <a:sym typeface="Oswald"/>
              </a:rPr>
              <a:t>Jorte</a:t>
            </a:r>
            <a:r>
              <a:rPr lang="en" sz="1800" dirty="0">
                <a:solidFill>
                  <a:schemeClr val="lt1"/>
                </a:solidFill>
                <a:latin typeface="Oswald"/>
                <a:ea typeface="Oswald"/>
                <a:cs typeface="Oswald"/>
                <a:sym typeface="Oswald"/>
              </a:rPr>
              <a:t> APP</a:t>
            </a:r>
            <a:endParaRPr sz="1800" dirty="0">
              <a:solidFill>
                <a:schemeClr val="lt1"/>
              </a:solidFill>
              <a:latin typeface="Oswald"/>
              <a:ea typeface="Oswald"/>
              <a:cs typeface="Oswald"/>
              <a:sym typeface="Oswa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p:nvPr/>
        </p:nvSpPr>
        <p:spPr>
          <a:xfrm>
            <a:off x="106590" y="752025"/>
            <a:ext cx="5901819" cy="44319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What is the goal of this visualization?</a:t>
            </a:r>
            <a:endParaRPr sz="1200" b="1" dirty="0">
              <a:solidFill>
                <a:schemeClr val="dk1"/>
              </a:solidFill>
            </a:endParaRPr>
          </a:p>
          <a:p>
            <a:pPr marL="0" lvl="0" indent="0" algn="l" rtl="0">
              <a:spcBef>
                <a:spcPts val="0"/>
              </a:spcBef>
              <a:spcAft>
                <a:spcPts val="0"/>
              </a:spcAft>
              <a:buNone/>
            </a:pPr>
            <a:r>
              <a:rPr lang="en-US" sz="1200" dirty="0">
                <a:solidFill>
                  <a:srgbClr val="595959"/>
                </a:solidFill>
              </a:rPr>
              <a:t>The goal of these visualizations are to help people record daily expense with a</a:t>
            </a:r>
            <a:r>
              <a:rPr lang="zh-TW" altLang="en-US" sz="1200" dirty="0">
                <a:solidFill>
                  <a:srgbClr val="595959"/>
                </a:solidFill>
              </a:rPr>
              <a:t> </a:t>
            </a:r>
            <a:r>
              <a:rPr lang="en-US" altLang="zh-TW" sz="1200" dirty="0">
                <a:solidFill>
                  <a:srgbClr val="595959"/>
                </a:solidFill>
              </a:rPr>
              <a:t>more explicit chart. It can help people see the trend of spending money and realize which category they spend the most.</a:t>
            </a: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is the data represented—its visual encoding, graphical marks, color, </a:t>
            </a:r>
            <a:r>
              <a:rPr lang="en" sz="1200" b="1" i="1" dirty="0">
                <a:solidFill>
                  <a:schemeClr val="dk1"/>
                </a:solidFill>
              </a:rPr>
              <a:t>etc.</a:t>
            </a:r>
            <a:r>
              <a:rPr lang="en" sz="1200" b="1" dirty="0">
                <a:solidFill>
                  <a:schemeClr val="dk1"/>
                </a:solidFill>
              </a:rPr>
              <a:t>?</a:t>
            </a:r>
            <a:endParaRPr sz="1200" b="1" dirty="0">
              <a:solidFill>
                <a:schemeClr val="dk1"/>
              </a:solidFill>
            </a:endParaRPr>
          </a:p>
          <a:p>
            <a:pPr marL="0" lvl="0" indent="0" algn="l" rtl="0">
              <a:spcBef>
                <a:spcPts val="0"/>
              </a:spcBef>
              <a:spcAft>
                <a:spcPts val="0"/>
              </a:spcAft>
              <a:buNone/>
            </a:pPr>
            <a:r>
              <a:rPr lang="en-US" sz="1200" dirty="0">
                <a:solidFill>
                  <a:schemeClr val="dk2"/>
                </a:solidFill>
              </a:rPr>
              <a:t>It shows data in two format: pie chart and line chart. It not only display the percentage on the pie chart but also use small schema to represent different categories.  As for the line chart, it use green line to indicate the change of expense.</a:t>
            </a:r>
          </a:p>
          <a:p>
            <a:pPr marL="0" lvl="0" indent="0" algn="l" rtl="0">
              <a:spcBef>
                <a:spcPts val="0"/>
              </a:spcBef>
              <a:spcAft>
                <a:spcPts val="0"/>
              </a:spcAft>
              <a:buNone/>
            </a:pPr>
            <a:endParaRPr sz="1200" dirty="0">
              <a:solidFill>
                <a:schemeClr val="dk2"/>
              </a:solidFill>
            </a:endParaRPr>
          </a:p>
          <a:p>
            <a:pPr marL="0" lvl="0" indent="0" algn="l" rtl="0">
              <a:spcBef>
                <a:spcPts val="0"/>
              </a:spcBef>
              <a:spcAft>
                <a:spcPts val="0"/>
              </a:spcAft>
              <a:buNone/>
            </a:pPr>
            <a:r>
              <a:rPr lang="en" sz="1200" b="1" dirty="0">
                <a:solidFill>
                  <a:schemeClr val="dk1"/>
                </a:solidFill>
              </a:rPr>
              <a:t>What are some key strengths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US" sz="1200" dirty="0">
                <a:solidFill>
                  <a:schemeClr val="dk2"/>
                </a:solidFill>
              </a:rPr>
              <a:t>The color of two figures are both bright and have contrast against background.</a:t>
            </a:r>
          </a:p>
          <a:p>
            <a:pPr marL="457200" lvl="0" indent="-304800" algn="l" rtl="0">
              <a:spcBef>
                <a:spcPts val="0"/>
              </a:spcBef>
              <a:spcAft>
                <a:spcPts val="0"/>
              </a:spcAft>
              <a:buClr>
                <a:schemeClr val="dk2"/>
              </a:buClr>
              <a:buSzPts val="1200"/>
              <a:buChar char="●"/>
            </a:pPr>
            <a:r>
              <a:rPr lang="en-US" sz="1200" dirty="0">
                <a:solidFill>
                  <a:schemeClr val="dk2"/>
                </a:solidFill>
              </a:rPr>
              <a:t>Small schema strengthen the characteristic of this APP, making it cuter and more attractive.</a:t>
            </a:r>
          </a:p>
          <a:p>
            <a:pPr marL="457200" lvl="0" indent="-304800" algn="l" rtl="0">
              <a:spcBef>
                <a:spcPts val="0"/>
              </a:spcBef>
              <a:spcAft>
                <a:spcPts val="0"/>
              </a:spcAft>
              <a:buClr>
                <a:schemeClr val="dk2"/>
              </a:buClr>
              <a:buSzPts val="1200"/>
              <a:buChar char="●"/>
            </a:pPr>
            <a:endParaRPr sz="1200" dirty="0">
              <a:solidFill>
                <a:schemeClr val="dk2"/>
              </a:solidFill>
            </a:endParaRPr>
          </a:p>
          <a:p>
            <a:pPr marL="0" lvl="0" indent="0" algn="l" rtl="0">
              <a:spcBef>
                <a:spcPts val="0"/>
              </a:spcBef>
              <a:spcAft>
                <a:spcPts val="0"/>
              </a:spcAft>
              <a:buNone/>
            </a:pPr>
            <a:r>
              <a:rPr lang="en" sz="1200" b="1" dirty="0">
                <a:solidFill>
                  <a:schemeClr val="dk1"/>
                </a:solidFill>
              </a:rPr>
              <a:t>What are some key weaknesses of this visualization and why?</a:t>
            </a:r>
            <a:endParaRPr sz="1200" b="1" dirty="0">
              <a:solidFill>
                <a:schemeClr val="dk1"/>
              </a:solidFill>
            </a:endParaRPr>
          </a:p>
          <a:p>
            <a:pPr marL="457200" lvl="0" indent="-304800" algn="l" rtl="0">
              <a:spcBef>
                <a:spcPts val="0"/>
              </a:spcBef>
              <a:spcAft>
                <a:spcPts val="0"/>
              </a:spcAft>
              <a:buClr>
                <a:schemeClr val="dk2"/>
              </a:buClr>
              <a:buSzPts val="1200"/>
              <a:buChar char="●"/>
            </a:pPr>
            <a:r>
              <a:rPr lang="en-US" sz="1200" dirty="0">
                <a:solidFill>
                  <a:schemeClr val="dk1"/>
                </a:solidFill>
              </a:rPr>
              <a:t>The line chart shows the trend of this month only, but I think it will be more effective to show recent 30 days rather than start with the first day of the month.</a:t>
            </a:r>
          </a:p>
          <a:p>
            <a:pPr marL="457200" lvl="0" indent="-304800" algn="l" rtl="0">
              <a:spcBef>
                <a:spcPts val="0"/>
              </a:spcBef>
              <a:spcAft>
                <a:spcPts val="0"/>
              </a:spcAft>
              <a:buClr>
                <a:schemeClr val="dk2"/>
              </a:buClr>
              <a:buSzPts val="1200"/>
              <a:buChar char="●"/>
            </a:pPr>
            <a:r>
              <a:rPr lang="en-US" sz="1200" dirty="0">
                <a:solidFill>
                  <a:schemeClr val="dk1"/>
                </a:solidFill>
              </a:rPr>
              <a:t>Users can only record the expense with categories. If the expense records are based on shop names rather than categories, the pie chart would become very chaotic.</a:t>
            </a:r>
            <a:endParaRPr sz="1200" dirty="0">
              <a:solidFill>
                <a:schemeClr val="dk1"/>
              </a:solidFill>
            </a:endParaRPr>
          </a:p>
        </p:txBody>
      </p:sp>
      <p:sp>
        <p:nvSpPr>
          <p:cNvPr id="4" name="Google Shape;90;p18">
            <a:extLst>
              <a:ext uri="{FF2B5EF4-FFF2-40B4-BE49-F238E27FC236}">
                <a16:creationId xmlns:a16="http://schemas.microsoft.com/office/drawing/2014/main" id="{52CAD5BC-4776-40C1-E300-E5382A937DB7}"/>
              </a:ext>
            </a:extLst>
          </p:cNvPr>
          <p:cNvSpPr/>
          <p:nvPr/>
        </p:nvSpPr>
        <p:spPr>
          <a:xfrm>
            <a:off x="243800" y="45551"/>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Record Visualization</a:t>
            </a:r>
            <a:endParaRPr dirty="0">
              <a:solidFill>
                <a:schemeClr val="lt1"/>
              </a:solidFill>
              <a:latin typeface="Oswald Light"/>
              <a:ea typeface="Oswald Light"/>
              <a:cs typeface="Oswald Light"/>
              <a:sym typeface="Oswald Light"/>
            </a:endParaRPr>
          </a:p>
        </p:txBody>
      </p:sp>
      <p:sp>
        <p:nvSpPr>
          <p:cNvPr id="5" name="Google Shape;91;p18">
            <a:extLst>
              <a:ext uri="{FF2B5EF4-FFF2-40B4-BE49-F238E27FC236}">
                <a16:creationId xmlns:a16="http://schemas.microsoft.com/office/drawing/2014/main" id="{DBBD67CE-DE23-97A1-47A8-FFE1F1E95D9E}"/>
              </a:ext>
            </a:extLst>
          </p:cNvPr>
          <p:cNvSpPr/>
          <p:nvPr/>
        </p:nvSpPr>
        <p:spPr>
          <a:xfrm>
            <a:off x="243800" y="347451"/>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7. Money+ APP</a:t>
            </a:r>
            <a:endParaRPr sz="1800" dirty="0">
              <a:solidFill>
                <a:schemeClr val="lt1"/>
              </a:solidFill>
              <a:latin typeface="Oswald"/>
              <a:ea typeface="Oswald"/>
              <a:cs typeface="Oswald"/>
              <a:sym typeface="Oswald"/>
            </a:endParaRPr>
          </a:p>
        </p:txBody>
      </p:sp>
      <p:pic>
        <p:nvPicPr>
          <p:cNvPr id="6" name="圖片 5">
            <a:extLst>
              <a:ext uri="{FF2B5EF4-FFF2-40B4-BE49-F238E27FC236}">
                <a16:creationId xmlns:a16="http://schemas.microsoft.com/office/drawing/2014/main" id="{FEDC145D-0E09-4753-7B68-68558D91C45D}"/>
              </a:ext>
            </a:extLst>
          </p:cNvPr>
          <p:cNvPicPr>
            <a:picLocks noChangeAspect="1"/>
          </p:cNvPicPr>
          <p:nvPr/>
        </p:nvPicPr>
        <p:blipFill rotWithShape="1">
          <a:blip r:embed="rId3"/>
          <a:srcRect l="480" t="15677" r="-480" b="31146"/>
          <a:stretch/>
        </p:blipFill>
        <p:spPr>
          <a:xfrm>
            <a:off x="6654123" y="2041451"/>
            <a:ext cx="2476030" cy="2849526"/>
          </a:xfrm>
          <a:prstGeom prst="rect">
            <a:avLst/>
          </a:prstGeom>
          <a:ln>
            <a:solidFill>
              <a:schemeClr val="tx1"/>
            </a:solidFill>
          </a:ln>
        </p:spPr>
      </p:pic>
      <p:pic>
        <p:nvPicPr>
          <p:cNvPr id="8" name="圖片 7">
            <a:extLst>
              <a:ext uri="{FF2B5EF4-FFF2-40B4-BE49-F238E27FC236}">
                <a16:creationId xmlns:a16="http://schemas.microsoft.com/office/drawing/2014/main" id="{EAEFA5EC-7875-E05E-E6AF-69F70AC9B36A}"/>
              </a:ext>
            </a:extLst>
          </p:cNvPr>
          <p:cNvPicPr>
            <a:picLocks noChangeAspect="1"/>
          </p:cNvPicPr>
          <p:nvPr/>
        </p:nvPicPr>
        <p:blipFill rotWithShape="1">
          <a:blip r:embed="rId4"/>
          <a:srcRect t="14954" b="16332"/>
          <a:stretch/>
        </p:blipFill>
        <p:spPr>
          <a:xfrm>
            <a:off x="6028659" y="215676"/>
            <a:ext cx="1506655" cy="2240446"/>
          </a:xfrm>
          <a:prstGeom prst="rect">
            <a:avLst/>
          </a:prstGeom>
          <a:ln>
            <a:solidFill>
              <a:schemeClr val="tx1"/>
            </a:solidFill>
          </a:ln>
        </p:spPr>
      </p:pic>
    </p:spTree>
    <p:extLst>
      <p:ext uri="{BB962C8B-B14F-4D97-AF65-F5344CB8AC3E}">
        <p14:creationId xmlns:p14="http://schemas.microsoft.com/office/powerpoint/2010/main" val="1482852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4"/>
          <p:cNvSpPr txBox="1">
            <a:spLocks noGrp="1"/>
          </p:cNvSpPr>
          <p:nvPr>
            <p:ph type="title"/>
          </p:nvPr>
        </p:nvSpPr>
        <p:spPr>
          <a:xfrm>
            <a:off x="311700" y="328063"/>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Roboto"/>
                <a:ea typeface="Roboto"/>
                <a:cs typeface="Roboto"/>
                <a:sym typeface="Roboto"/>
              </a:rPr>
              <a:t>Learning reflection</a:t>
            </a:r>
            <a:endParaRPr dirty="0">
              <a:latin typeface="Roboto"/>
              <a:ea typeface="Roboto"/>
              <a:cs typeface="Roboto"/>
              <a:sym typeface="Roboto"/>
            </a:endParaRPr>
          </a:p>
        </p:txBody>
      </p:sp>
      <p:sp>
        <p:nvSpPr>
          <p:cNvPr id="151" name="Google Shape;151;p24"/>
          <p:cNvSpPr txBox="1">
            <a:spLocks noGrp="1"/>
          </p:cNvSpPr>
          <p:nvPr>
            <p:ph type="body" idx="1"/>
          </p:nvPr>
        </p:nvSpPr>
        <p:spPr>
          <a:xfrm>
            <a:off x="311700" y="879496"/>
            <a:ext cx="8520600" cy="4012290"/>
          </a:xfrm>
          <a:prstGeom prst="rect">
            <a:avLst/>
          </a:prstGeom>
        </p:spPr>
        <p:txBody>
          <a:bodyPr spcFirstLastPara="1" wrap="square" lIns="91425" tIns="91425" rIns="91425" bIns="91425" anchor="t" anchorCtr="0">
            <a:noAutofit/>
          </a:bodyPr>
          <a:lstStyle/>
          <a:p>
            <a:pPr marL="0" indent="0">
              <a:spcAft>
                <a:spcPts val="1200"/>
              </a:spcAft>
              <a:buNone/>
            </a:pPr>
            <a:r>
              <a:rPr lang="en" dirty="0">
                <a:latin typeface="Roboto Light"/>
                <a:ea typeface="Roboto Light"/>
                <a:cs typeface="Roboto Light"/>
                <a:sym typeface="Roboto Light"/>
              </a:rPr>
              <a:t>In this assignment,</a:t>
            </a:r>
            <a:r>
              <a:rPr lang="zh-TW" altLang="en-US" dirty="0">
                <a:latin typeface="Roboto Light"/>
                <a:ea typeface="Roboto Light"/>
                <a:cs typeface="Roboto Light"/>
                <a:sym typeface="Roboto Light"/>
              </a:rPr>
              <a:t> </a:t>
            </a:r>
            <a:r>
              <a:rPr lang="en-US" altLang="zh-TW" dirty="0">
                <a:latin typeface="Roboto Light"/>
                <a:ea typeface="Roboto Light"/>
                <a:cs typeface="Roboto Light"/>
                <a:sym typeface="Roboto Light"/>
              </a:rPr>
              <a:t>I've observed that visualization is present everywhere. In my daily life, I encounter visualization in almost every APP, ranging from gaming to professional tools. This is what I didn’t notice before. After analyzing them, I realize that good visualization plays an vital role in users’ choice when selecting apps or devices. For example, when there are numerous calendars options with similar function, users tend to consider factors like color and style, choosing the most understandable one. </a:t>
            </a:r>
          </a:p>
          <a:p>
            <a:pPr marL="0" indent="0">
              <a:spcAft>
                <a:spcPts val="1200"/>
              </a:spcAft>
              <a:buNone/>
            </a:pPr>
            <a:r>
              <a:rPr lang="en-US" altLang="zh-TW" dirty="0">
                <a:latin typeface="Roboto Light"/>
                <a:ea typeface="Roboto Light"/>
                <a:cs typeface="Roboto Light"/>
                <a:sym typeface="Roboto Light"/>
              </a:rPr>
              <a:t>Furthermore, I learn to critique the strength and weakness of every visualization. I realize that color contrast in a chart is really important. And I also learn various methods to integrate concise texts and graphics, making it easier to convey detailed information to users.</a:t>
            </a:r>
            <a:r>
              <a:rPr lang="zh-TW" altLang="en-US" dirty="0">
                <a:latin typeface="Roboto Light"/>
                <a:ea typeface="Roboto Light"/>
                <a:cs typeface="Roboto Light"/>
                <a:sym typeface="Roboto Light"/>
              </a:rPr>
              <a:t> </a:t>
            </a:r>
            <a:r>
              <a:rPr lang="en-US" altLang="zh-TW" dirty="0">
                <a:latin typeface="Roboto Light"/>
                <a:ea typeface="Roboto Light"/>
                <a:cs typeface="Roboto Light"/>
                <a:sym typeface="Roboto Light"/>
              </a:rPr>
              <a:t>Although visualization is still a profound field, I think I have gain more insight into it now.</a:t>
            </a:r>
            <a:endParaRPr lang="en-US" dirty="0">
              <a:latin typeface="Roboto Light"/>
              <a:ea typeface="Roboto Light"/>
              <a:cs typeface="Roboto Light"/>
              <a:sym typeface="Robo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Google Shape;84;p17"/>
          <p:cNvSpPr txBox="1"/>
          <p:nvPr/>
        </p:nvSpPr>
        <p:spPr>
          <a:xfrm>
            <a:off x="243800" y="1238250"/>
            <a:ext cx="3043800" cy="313929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pPr marL="0" lvl="0" indent="0" algn="l" rtl="0">
              <a:spcBef>
                <a:spcPts val="0"/>
              </a:spcBef>
              <a:spcAft>
                <a:spcPts val="0"/>
              </a:spcAft>
              <a:buNone/>
            </a:pPr>
            <a:r>
              <a:rPr lang="en" sz="1200" dirty="0">
                <a:solidFill>
                  <a:srgbClr val="595959"/>
                </a:solidFill>
              </a:rPr>
              <a:t>It is a </a:t>
            </a:r>
            <a:r>
              <a:rPr lang="en" sz="1200" dirty="0" err="1">
                <a:solidFill>
                  <a:srgbClr val="595959"/>
                </a:solidFill>
              </a:rPr>
              <a:t>chinese</a:t>
            </a:r>
            <a:r>
              <a:rPr lang="en" sz="1200" dirty="0">
                <a:solidFill>
                  <a:srgbClr val="595959"/>
                </a:solidFill>
              </a:rPr>
              <a:t> calendar app in the phone. It not only records important meeting and class but also presents the image to visualize some activities. What’s more, it will automatically shows every </a:t>
            </a:r>
            <a:r>
              <a:rPr lang="en" sz="1200" dirty="0" err="1">
                <a:solidFill>
                  <a:srgbClr val="595959"/>
                </a:solidFill>
              </a:rPr>
              <a:t>chinese</a:t>
            </a:r>
            <a:r>
              <a:rPr lang="en" sz="1200" dirty="0">
                <a:solidFill>
                  <a:srgbClr val="595959"/>
                </a:solidFill>
              </a:rPr>
              <a:t> holiday with red words.</a:t>
            </a:r>
            <a:endParaRPr sz="1200" dirty="0">
              <a:solidFill>
                <a:schemeClr val="dk1"/>
              </a:solidFill>
            </a:endParaRPr>
          </a:p>
          <a:p>
            <a:pPr marL="0" lvl="0" indent="0" algn="l" rtl="0">
              <a:spcBef>
                <a:spcPts val="0"/>
              </a:spcBef>
              <a:spcAft>
                <a:spcPts val="0"/>
              </a:spcAft>
              <a:buNone/>
            </a:pPr>
            <a:endParaRPr sz="1200" dirty="0">
              <a:solidFill>
                <a:schemeClr val="dk1"/>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pPr marL="0" lvl="0" indent="0" algn="l" rtl="0">
              <a:spcBef>
                <a:spcPts val="0"/>
              </a:spcBef>
              <a:spcAft>
                <a:spcPts val="0"/>
              </a:spcAft>
              <a:buNone/>
            </a:pPr>
            <a:r>
              <a:rPr lang="en" sz="1200" dirty="0">
                <a:solidFill>
                  <a:schemeClr val="dk2"/>
                </a:solidFill>
              </a:rPr>
              <a:t>I use this calendar app every day. This can help me to remember everything and their time. There are lots of calendar app, but I like this one the most because it shows small cute image which can help me understand what should I do instantly without reading the text.</a:t>
            </a:r>
            <a:endParaRPr sz="1200" dirty="0">
              <a:solidFill>
                <a:schemeClr val="dk1"/>
              </a:solidFill>
            </a:endParaRPr>
          </a:p>
        </p:txBody>
      </p:sp>
      <p:sp>
        <p:nvSpPr>
          <p:cNvPr id="2" name="Google Shape;75;p16">
            <a:extLst>
              <a:ext uri="{FF2B5EF4-FFF2-40B4-BE49-F238E27FC236}">
                <a16:creationId xmlns:a16="http://schemas.microsoft.com/office/drawing/2014/main" id="{29F29C97-C29A-5C35-3881-9EA02F50DD6A}"/>
              </a:ext>
            </a:extLst>
          </p:cNvPr>
          <p:cNvSpPr/>
          <p:nvPr/>
        </p:nvSpPr>
        <p:spPr>
          <a:xfrm>
            <a:off x="243800" y="215675"/>
            <a:ext cx="16518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Calendar Visualization</a:t>
            </a:r>
            <a:endParaRPr dirty="0">
              <a:solidFill>
                <a:schemeClr val="lt1"/>
              </a:solidFill>
              <a:latin typeface="Oswald Light"/>
              <a:ea typeface="Oswald Light"/>
              <a:cs typeface="Oswald Light"/>
              <a:sym typeface="Oswald Light"/>
            </a:endParaRPr>
          </a:p>
        </p:txBody>
      </p:sp>
      <p:sp>
        <p:nvSpPr>
          <p:cNvPr id="3" name="Google Shape;76;p16">
            <a:extLst>
              <a:ext uri="{FF2B5EF4-FFF2-40B4-BE49-F238E27FC236}">
                <a16:creationId xmlns:a16="http://schemas.microsoft.com/office/drawing/2014/main" id="{92BDF9C4-E81C-2DFD-4E1B-2748514E955F}"/>
              </a:ext>
            </a:extLst>
          </p:cNvPr>
          <p:cNvSpPr/>
          <p:nvPr/>
        </p:nvSpPr>
        <p:spPr>
          <a:xfrm>
            <a:off x="243800" y="517575"/>
            <a:ext cx="29946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1. </a:t>
            </a:r>
            <a:r>
              <a:rPr lang="en" sz="1800" dirty="0" err="1">
                <a:solidFill>
                  <a:schemeClr val="lt1"/>
                </a:solidFill>
                <a:latin typeface="Oswald"/>
                <a:ea typeface="Oswald"/>
                <a:cs typeface="Oswald"/>
                <a:sym typeface="Oswald"/>
              </a:rPr>
              <a:t>Jorte</a:t>
            </a:r>
            <a:r>
              <a:rPr lang="en" sz="1800" dirty="0">
                <a:solidFill>
                  <a:schemeClr val="lt1"/>
                </a:solidFill>
                <a:latin typeface="Oswald"/>
                <a:ea typeface="Oswald"/>
                <a:cs typeface="Oswald"/>
                <a:sym typeface="Oswald"/>
              </a:rPr>
              <a:t> APP</a:t>
            </a:r>
            <a:endParaRPr sz="1800" dirty="0">
              <a:solidFill>
                <a:schemeClr val="lt1"/>
              </a:solidFill>
              <a:latin typeface="Oswald"/>
              <a:ea typeface="Oswald"/>
              <a:cs typeface="Oswald"/>
              <a:sym typeface="Oswald"/>
            </a:endParaRPr>
          </a:p>
        </p:txBody>
      </p:sp>
      <p:pic>
        <p:nvPicPr>
          <p:cNvPr id="4" name="圖片 3">
            <a:extLst>
              <a:ext uri="{FF2B5EF4-FFF2-40B4-BE49-F238E27FC236}">
                <a16:creationId xmlns:a16="http://schemas.microsoft.com/office/drawing/2014/main" id="{D6B8A2AB-C9E2-9BC9-5298-463FB986D42C}"/>
              </a:ext>
            </a:extLst>
          </p:cNvPr>
          <p:cNvPicPr>
            <a:picLocks noChangeAspect="1"/>
          </p:cNvPicPr>
          <p:nvPr/>
        </p:nvPicPr>
        <p:blipFill rotWithShape="1">
          <a:blip r:embed="rId3"/>
          <a:srcRect t="5788" b="50000"/>
          <a:stretch/>
        </p:blipFill>
        <p:spPr>
          <a:xfrm>
            <a:off x="3526856" y="0"/>
            <a:ext cx="5373344" cy="51411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4" name="圖片 3">
            <a:extLst>
              <a:ext uri="{FF2B5EF4-FFF2-40B4-BE49-F238E27FC236}">
                <a16:creationId xmlns:a16="http://schemas.microsoft.com/office/drawing/2014/main" id="{38C82AC6-2E41-359B-7770-6B606088EC04}"/>
              </a:ext>
            </a:extLst>
          </p:cNvPr>
          <p:cNvPicPr>
            <a:picLocks noChangeAspect="1"/>
          </p:cNvPicPr>
          <p:nvPr/>
        </p:nvPicPr>
        <p:blipFill rotWithShape="1">
          <a:blip r:embed="rId3"/>
          <a:srcRect t="25043"/>
          <a:stretch/>
        </p:blipFill>
        <p:spPr>
          <a:xfrm>
            <a:off x="1475680" y="1460467"/>
            <a:ext cx="2137520" cy="3467358"/>
          </a:xfrm>
          <a:prstGeom prst="rect">
            <a:avLst/>
          </a:prstGeom>
          <a:ln>
            <a:solidFill>
              <a:schemeClr val="tx1"/>
            </a:solidFill>
          </a:ln>
        </p:spPr>
      </p:pic>
      <p:pic>
        <p:nvPicPr>
          <p:cNvPr id="5" name="圖片 4">
            <a:extLst>
              <a:ext uri="{FF2B5EF4-FFF2-40B4-BE49-F238E27FC236}">
                <a16:creationId xmlns:a16="http://schemas.microsoft.com/office/drawing/2014/main" id="{2597E932-1438-2CFF-DFC4-5A2342FE326D}"/>
              </a:ext>
            </a:extLst>
          </p:cNvPr>
          <p:cNvPicPr>
            <a:picLocks noChangeAspect="1"/>
          </p:cNvPicPr>
          <p:nvPr/>
        </p:nvPicPr>
        <p:blipFill rotWithShape="1">
          <a:blip r:embed="rId4"/>
          <a:srcRect t="6763" b="13237"/>
          <a:stretch/>
        </p:blipFill>
        <p:spPr>
          <a:xfrm>
            <a:off x="4047265" y="272192"/>
            <a:ext cx="2813700" cy="4871308"/>
          </a:xfrm>
          <a:prstGeom prst="rect">
            <a:avLst/>
          </a:prstGeom>
          <a:ln>
            <a:solidFill>
              <a:schemeClr val="tx1"/>
            </a:solidFill>
          </a:ln>
        </p:spPr>
      </p:pic>
      <p:sp>
        <p:nvSpPr>
          <p:cNvPr id="90" name="Google Shape;90;p18"/>
          <p:cNvSpPr/>
          <p:nvPr/>
        </p:nvSpPr>
        <p:spPr>
          <a:xfrm>
            <a:off x="243800" y="215675"/>
            <a:ext cx="1638163"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dirty="0">
                <a:solidFill>
                  <a:schemeClr val="lt1"/>
                </a:solidFill>
                <a:latin typeface="Oswald Light"/>
                <a:ea typeface="Oswald Light"/>
                <a:cs typeface="Oswald Light"/>
                <a:sym typeface="Oswald Light"/>
              </a:rPr>
              <a:t>Calendar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sz="1800" dirty="0">
                <a:solidFill>
                  <a:schemeClr val="lt1"/>
                </a:solidFill>
                <a:latin typeface="Oswald"/>
                <a:ea typeface="Oswald"/>
                <a:cs typeface="Oswald"/>
                <a:sym typeface="Oswald"/>
              </a:rPr>
              <a:t>2. Smart Sports Center</a:t>
            </a:r>
            <a:r>
              <a:rPr lang="zh-TW" altLang="en-US" sz="1800" dirty="0">
                <a:solidFill>
                  <a:schemeClr val="lt1"/>
                </a:solidFill>
                <a:latin typeface="Oswald"/>
                <a:ea typeface="Oswald"/>
                <a:cs typeface="Oswald"/>
                <a:sym typeface="Oswald"/>
              </a:rPr>
              <a:t> </a:t>
            </a:r>
            <a:r>
              <a:rPr lang="en" sz="1800" dirty="0">
                <a:solidFill>
                  <a:schemeClr val="lt1"/>
                </a:solidFill>
                <a:latin typeface="Oswald"/>
                <a:ea typeface="Oswald"/>
                <a:cs typeface="Oswald"/>
                <a:sym typeface="Oswald"/>
              </a:rPr>
              <a:t>APP</a:t>
            </a:r>
            <a:endParaRPr sz="1800" dirty="0">
              <a:solidFill>
                <a:schemeClr val="lt1"/>
              </a:solidFill>
              <a:latin typeface="Oswald"/>
              <a:ea typeface="Oswald"/>
              <a:cs typeface="Oswald"/>
              <a:sym typeface="Oswald"/>
            </a:endParaRPr>
          </a:p>
        </p:txBody>
      </p:sp>
      <p:sp>
        <p:nvSpPr>
          <p:cNvPr id="2" name="文字方塊 1">
            <a:extLst>
              <a:ext uri="{FF2B5EF4-FFF2-40B4-BE49-F238E27FC236}">
                <a16:creationId xmlns:a16="http://schemas.microsoft.com/office/drawing/2014/main" id="{0D20346A-B1F0-1F7F-2416-147B6497DE76}"/>
              </a:ext>
            </a:extLst>
          </p:cNvPr>
          <p:cNvSpPr txBox="1"/>
          <p:nvPr/>
        </p:nvSpPr>
        <p:spPr>
          <a:xfrm>
            <a:off x="1965830" y="2310140"/>
            <a:ext cx="1157219" cy="261610"/>
          </a:xfrm>
          <a:prstGeom prst="rect">
            <a:avLst/>
          </a:prstGeom>
          <a:noFill/>
        </p:spPr>
        <p:txBody>
          <a:bodyPr wrap="square" rtlCol="0">
            <a:spAutoFit/>
          </a:bodyPr>
          <a:lstStyle/>
          <a:p>
            <a:r>
              <a:rPr kumimoji="1" lang="en-US" altLang="zh-TW" sz="1100" dirty="0">
                <a:solidFill>
                  <a:srgbClr val="FF0000"/>
                </a:solidFill>
                <a:highlight>
                  <a:srgbClr val="FFFF00"/>
                </a:highlight>
              </a:rPr>
              <a:t>Type of Sport</a:t>
            </a:r>
            <a:endParaRPr kumimoji="1" lang="zh-TW" altLang="en-US" sz="1100" dirty="0">
              <a:solidFill>
                <a:srgbClr val="FF0000"/>
              </a:solidFill>
              <a:highlight>
                <a:srgbClr val="FFFF00"/>
              </a:highlight>
            </a:endParaRPr>
          </a:p>
        </p:txBody>
      </p:sp>
      <p:sp>
        <p:nvSpPr>
          <p:cNvPr id="3" name="文字方塊 2">
            <a:extLst>
              <a:ext uri="{FF2B5EF4-FFF2-40B4-BE49-F238E27FC236}">
                <a16:creationId xmlns:a16="http://schemas.microsoft.com/office/drawing/2014/main" id="{1BE965EE-72D4-E13B-150F-9FA6DFB9EAE2}"/>
              </a:ext>
            </a:extLst>
          </p:cNvPr>
          <p:cNvSpPr txBox="1"/>
          <p:nvPr/>
        </p:nvSpPr>
        <p:spPr>
          <a:xfrm>
            <a:off x="5663735" y="215675"/>
            <a:ext cx="1474184" cy="261610"/>
          </a:xfrm>
          <a:prstGeom prst="rect">
            <a:avLst/>
          </a:prstGeom>
          <a:noFill/>
        </p:spPr>
        <p:txBody>
          <a:bodyPr wrap="square" rtlCol="0">
            <a:spAutoFit/>
          </a:bodyPr>
          <a:lstStyle/>
          <a:p>
            <a:r>
              <a:rPr kumimoji="1" lang="en-US" altLang="zh-TW" sz="1100" dirty="0">
                <a:solidFill>
                  <a:srgbClr val="FF0000"/>
                </a:solidFill>
                <a:highlight>
                  <a:srgbClr val="FFFF00"/>
                </a:highlight>
              </a:rPr>
              <a:t>Start Reservation</a:t>
            </a:r>
            <a:endParaRPr kumimoji="1" lang="zh-TW" altLang="en-US" sz="1100" dirty="0">
              <a:solidFill>
                <a:srgbClr val="FF0000"/>
              </a:solidFill>
              <a:highlight>
                <a:srgbClr val="FFFF00"/>
              </a:highlight>
            </a:endParaRPr>
          </a:p>
        </p:txBody>
      </p:sp>
    </p:spTree>
    <p:extLst>
      <p:ext uri="{BB962C8B-B14F-4D97-AF65-F5344CB8AC3E}">
        <p14:creationId xmlns:p14="http://schemas.microsoft.com/office/powerpoint/2010/main" val="1785156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10" name="Google Shape;99;p19">
            <a:extLst>
              <a:ext uri="{FF2B5EF4-FFF2-40B4-BE49-F238E27FC236}">
                <a16:creationId xmlns:a16="http://schemas.microsoft.com/office/drawing/2014/main" id="{4454C688-1823-34E2-4B34-4D1D8A4F1176}"/>
              </a:ext>
            </a:extLst>
          </p:cNvPr>
          <p:cNvSpPr txBox="1"/>
          <p:nvPr/>
        </p:nvSpPr>
        <p:spPr>
          <a:xfrm>
            <a:off x="243800" y="1322650"/>
            <a:ext cx="3043800" cy="33239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r>
              <a:rPr lang="en-US" sz="1200" dirty="0">
                <a:solidFill>
                  <a:srgbClr val="595959"/>
                </a:solidFill>
              </a:rPr>
              <a:t>This visualization shows a sport center app in Taiwan. It integrates all sport center in the city. We can use this app to see the</a:t>
            </a:r>
            <a:r>
              <a:rPr lang="zh-TW" altLang="en-US" sz="1200" dirty="0">
                <a:solidFill>
                  <a:srgbClr val="595959"/>
                </a:solidFill>
              </a:rPr>
              <a:t> </a:t>
            </a:r>
            <a:r>
              <a:rPr lang="en-US" altLang="zh-TW" sz="1200" dirty="0">
                <a:solidFill>
                  <a:srgbClr val="595959"/>
                </a:solidFill>
              </a:rPr>
              <a:t>type of sport field in every sport center. Also, we can use the built-in calendar to search for all available time and schedule the specific time slot of a field. </a:t>
            </a:r>
          </a:p>
          <a:p>
            <a:endParaRPr lang="en-US" altLang="zh-TW" sz="1200" dirty="0">
              <a:solidFill>
                <a:srgbClr val="595959"/>
              </a:solidFill>
            </a:endParaRPr>
          </a:p>
          <a:p>
            <a:r>
              <a:rPr lang="en-US" altLang="zh-TW" sz="1200" dirty="0">
                <a:solidFill>
                  <a:srgbClr val="595959"/>
                </a:solidFill>
              </a:rPr>
              <a:t> </a:t>
            </a:r>
            <a:r>
              <a:rPr lang="en" sz="1200" b="1" dirty="0">
                <a:solidFill>
                  <a:schemeClr val="dk1"/>
                </a:solidFill>
              </a:rPr>
              <a:t>How does it relate to your life?</a:t>
            </a:r>
          </a:p>
          <a:p>
            <a:pPr marL="0" lvl="0" indent="0" algn="l" rtl="0">
              <a:spcBef>
                <a:spcPts val="0"/>
              </a:spcBef>
              <a:spcAft>
                <a:spcPts val="0"/>
              </a:spcAft>
              <a:buNone/>
            </a:pPr>
            <a:r>
              <a:rPr lang="en-US" altLang="zh-TW" sz="1200" dirty="0">
                <a:solidFill>
                  <a:srgbClr val="595959"/>
                </a:solidFill>
              </a:rPr>
              <a:t>I really like this integrated system and used it every week last year. With it, I can easily check for all the center to find the badminton field without calling every sport center separately. Its visualization is clear understandable for all age.</a:t>
            </a:r>
            <a:endParaRPr sz="1200" dirty="0">
              <a:solidFill>
                <a:schemeClr val="dk1"/>
              </a:solidFill>
            </a:endParaRPr>
          </a:p>
        </p:txBody>
      </p:sp>
      <p:sp>
        <p:nvSpPr>
          <p:cNvPr id="11" name="Google Shape;90;p18">
            <a:extLst>
              <a:ext uri="{FF2B5EF4-FFF2-40B4-BE49-F238E27FC236}">
                <a16:creationId xmlns:a16="http://schemas.microsoft.com/office/drawing/2014/main" id="{EB2F5F0D-C791-2549-A5E7-4DF432307666}"/>
              </a:ext>
            </a:extLst>
          </p:cNvPr>
          <p:cNvSpPr/>
          <p:nvPr/>
        </p:nvSpPr>
        <p:spPr>
          <a:xfrm>
            <a:off x="243800" y="215675"/>
            <a:ext cx="1659428" cy="2907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altLang="zh-TW" dirty="0">
                <a:solidFill>
                  <a:schemeClr val="lt1"/>
                </a:solidFill>
                <a:latin typeface="Oswald Light"/>
                <a:ea typeface="Oswald Light"/>
                <a:cs typeface="Oswald Light"/>
                <a:sym typeface="Oswald Light"/>
              </a:rPr>
              <a:t>Calendar Visualization</a:t>
            </a:r>
          </a:p>
        </p:txBody>
      </p:sp>
      <p:sp>
        <p:nvSpPr>
          <p:cNvPr id="12" name="Google Shape;91;p18">
            <a:extLst>
              <a:ext uri="{FF2B5EF4-FFF2-40B4-BE49-F238E27FC236}">
                <a16:creationId xmlns:a16="http://schemas.microsoft.com/office/drawing/2014/main" id="{CCE3F7D6-2C58-AA55-FA31-8369B5B8F11C}"/>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r>
              <a:rPr lang="en" sz="1800" dirty="0">
                <a:solidFill>
                  <a:schemeClr val="lt1"/>
                </a:solidFill>
                <a:latin typeface="Oswald"/>
                <a:ea typeface="Oswald"/>
                <a:cs typeface="Oswald"/>
                <a:sym typeface="Oswald"/>
              </a:rPr>
              <a:t>2. Smart Sports Center</a:t>
            </a:r>
            <a:r>
              <a:rPr lang="zh-TW" altLang="en-US" sz="1800" dirty="0">
                <a:solidFill>
                  <a:schemeClr val="lt1"/>
                </a:solidFill>
                <a:latin typeface="Oswald"/>
                <a:ea typeface="Oswald"/>
                <a:cs typeface="Oswald"/>
                <a:sym typeface="Oswald"/>
              </a:rPr>
              <a:t> </a:t>
            </a:r>
            <a:r>
              <a:rPr lang="en" sz="1800" dirty="0">
                <a:solidFill>
                  <a:schemeClr val="lt1"/>
                </a:solidFill>
                <a:latin typeface="Oswald"/>
                <a:ea typeface="Oswald"/>
                <a:cs typeface="Oswald"/>
                <a:sym typeface="Oswald"/>
              </a:rPr>
              <a:t>APP</a:t>
            </a:r>
            <a:endParaRPr sz="1800" dirty="0">
              <a:solidFill>
                <a:schemeClr val="lt1"/>
              </a:solidFill>
              <a:latin typeface="Oswald"/>
              <a:ea typeface="Oswald"/>
              <a:cs typeface="Oswald"/>
              <a:sym typeface="Oswald"/>
            </a:endParaRPr>
          </a:p>
        </p:txBody>
      </p:sp>
      <p:pic>
        <p:nvPicPr>
          <p:cNvPr id="2" name="圖片 1">
            <a:extLst>
              <a:ext uri="{FF2B5EF4-FFF2-40B4-BE49-F238E27FC236}">
                <a16:creationId xmlns:a16="http://schemas.microsoft.com/office/drawing/2014/main" id="{5C82B131-3E97-81D0-040F-AA8B170E5801}"/>
              </a:ext>
            </a:extLst>
          </p:cNvPr>
          <p:cNvPicPr>
            <a:picLocks noChangeAspect="1"/>
          </p:cNvPicPr>
          <p:nvPr/>
        </p:nvPicPr>
        <p:blipFill rotWithShape="1">
          <a:blip r:embed="rId3"/>
          <a:srcRect t="25043"/>
          <a:stretch/>
        </p:blipFill>
        <p:spPr>
          <a:xfrm>
            <a:off x="3453777" y="1460467"/>
            <a:ext cx="2137520" cy="3467358"/>
          </a:xfrm>
          <a:prstGeom prst="rect">
            <a:avLst/>
          </a:prstGeom>
          <a:ln>
            <a:solidFill>
              <a:schemeClr val="tx1"/>
            </a:solidFill>
          </a:ln>
        </p:spPr>
      </p:pic>
      <p:pic>
        <p:nvPicPr>
          <p:cNvPr id="3" name="圖片 2">
            <a:extLst>
              <a:ext uri="{FF2B5EF4-FFF2-40B4-BE49-F238E27FC236}">
                <a16:creationId xmlns:a16="http://schemas.microsoft.com/office/drawing/2014/main" id="{9E613E42-FF89-17E1-10F1-93436F406966}"/>
              </a:ext>
            </a:extLst>
          </p:cNvPr>
          <p:cNvPicPr>
            <a:picLocks noChangeAspect="1"/>
          </p:cNvPicPr>
          <p:nvPr/>
        </p:nvPicPr>
        <p:blipFill rotWithShape="1">
          <a:blip r:embed="rId4"/>
          <a:srcRect t="6763" b="13237"/>
          <a:stretch/>
        </p:blipFill>
        <p:spPr>
          <a:xfrm>
            <a:off x="6025362" y="272192"/>
            <a:ext cx="2813700" cy="4871308"/>
          </a:xfrm>
          <a:prstGeom prst="rect">
            <a:avLst/>
          </a:prstGeom>
          <a:ln>
            <a:solidFill>
              <a:schemeClr val="tx1"/>
            </a:solidFill>
          </a:ln>
        </p:spPr>
      </p:pic>
      <p:sp>
        <p:nvSpPr>
          <p:cNvPr id="4" name="文字方塊 3">
            <a:extLst>
              <a:ext uri="{FF2B5EF4-FFF2-40B4-BE49-F238E27FC236}">
                <a16:creationId xmlns:a16="http://schemas.microsoft.com/office/drawing/2014/main" id="{011ADDD5-C7D2-99BA-3B8A-0B662DEEC931}"/>
              </a:ext>
            </a:extLst>
          </p:cNvPr>
          <p:cNvSpPr txBox="1"/>
          <p:nvPr/>
        </p:nvSpPr>
        <p:spPr>
          <a:xfrm>
            <a:off x="3943927" y="2310140"/>
            <a:ext cx="1157219" cy="261610"/>
          </a:xfrm>
          <a:prstGeom prst="rect">
            <a:avLst/>
          </a:prstGeom>
          <a:noFill/>
        </p:spPr>
        <p:txBody>
          <a:bodyPr wrap="square" rtlCol="0">
            <a:spAutoFit/>
          </a:bodyPr>
          <a:lstStyle/>
          <a:p>
            <a:r>
              <a:rPr kumimoji="1" lang="en-US" altLang="zh-TW" sz="1100" dirty="0">
                <a:solidFill>
                  <a:srgbClr val="FF0000"/>
                </a:solidFill>
                <a:highlight>
                  <a:srgbClr val="FFFF00"/>
                </a:highlight>
              </a:rPr>
              <a:t>Type of Sport</a:t>
            </a:r>
            <a:endParaRPr kumimoji="1" lang="zh-TW" altLang="en-US" sz="1100" dirty="0">
              <a:solidFill>
                <a:srgbClr val="FF0000"/>
              </a:solidFill>
              <a:highlight>
                <a:srgbClr val="FFFF00"/>
              </a:highlight>
            </a:endParaRPr>
          </a:p>
        </p:txBody>
      </p:sp>
      <p:sp>
        <p:nvSpPr>
          <p:cNvPr id="6" name="文字方塊 5">
            <a:extLst>
              <a:ext uri="{FF2B5EF4-FFF2-40B4-BE49-F238E27FC236}">
                <a16:creationId xmlns:a16="http://schemas.microsoft.com/office/drawing/2014/main" id="{751D153A-D20C-06EA-450C-A4F86EAEA050}"/>
              </a:ext>
            </a:extLst>
          </p:cNvPr>
          <p:cNvSpPr txBox="1"/>
          <p:nvPr/>
        </p:nvSpPr>
        <p:spPr>
          <a:xfrm>
            <a:off x="7641832" y="215675"/>
            <a:ext cx="1474184" cy="261610"/>
          </a:xfrm>
          <a:prstGeom prst="rect">
            <a:avLst/>
          </a:prstGeom>
          <a:noFill/>
        </p:spPr>
        <p:txBody>
          <a:bodyPr wrap="square" rtlCol="0">
            <a:spAutoFit/>
          </a:bodyPr>
          <a:lstStyle/>
          <a:p>
            <a:r>
              <a:rPr kumimoji="1" lang="en-US" altLang="zh-TW" sz="1100" dirty="0">
                <a:solidFill>
                  <a:srgbClr val="FF0000"/>
                </a:solidFill>
                <a:highlight>
                  <a:srgbClr val="FFFF00"/>
                </a:highlight>
              </a:rPr>
              <a:t>Start Reservation</a:t>
            </a:r>
            <a:endParaRPr kumimoji="1" lang="zh-TW" altLang="en-US" sz="1100" dirty="0">
              <a:solidFill>
                <a:srgbClr val="FF0000"/>
              </a:solidFill>
              <a:highlight>
                <a:srgbClr val="FFFF00"/>
              </a:highlight>
            </a:endParaRPr>
          </a:p>
        </p:txBody>
      </p:sp>
    </p:spTree>
    <p:extLst>
      <p:ext uri="{BB962C8B-B14F-4D97-AF65-F5344CB8AC3E}">
        <p14:creationId xmlns:p14="http://schemas.microsoft.com/office/powerpoint/2010/main" val="2133918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3. Transit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C5A7B39B-BC1F-27BF-F8A2-A2AA26096876}"/>
              </a:ext>
            </a:extLst>
          </p:cNvPr>
          <p:cNvPicPr>
            <a:picLocks noChangeAspect="1"/>
          </p:cNvPicPr>
          <p:nvPr/>
        </p:nvPicPr>
        <p:blipFill rotWithShape="1">
          <a:blip r:embed="rId3"/>
          <a:srcRect t="38593" b="14069"/>
          <a:stretch/>
        </p:blipFill>
        <p:spPr>
          <a:xfrm>
            <a:off x="745454" y="997675"/>
            <a:ext cx="2200309" cy="2254098"/>
          </a:xfrm>
          <a:prstGeom prst="rect">
            <a:avLst/>
          </a:prstGeom>
        </p:spPr>
      </p:pic>
      <p:pic>
        <p:nvPicPr>
          <p:cNvPr id="5" name="圖片 4">
            <a:extLst>
              <a:ext uri="{FF2B5EF4-FFF2-40B4-BE49-F238E27FC236}">
                <a16:creationId xmlns:a16="http://schemas.microsoft.com/office/drawing/2014/main" id="{EA0033EA-C9A7-E68B-766A-9A4FB2823965}"/>
              </a:ext>
            </a:extLst>
          </p:cNvPr>
          <p:cNvPicPr>
            <a:picLocks noChangeAspect="1"/>
          </p:cNvPicPr>
          <p:nvPr/>
        </p:nvPicPr>
        <p:blipFill rotWithShape="1">
          <a:blip r:embed="rId4"/>
          <a:srcRect t="4192" b="42946"/>
          <a:stretch/>
        </p:blipFill>
        <p:spPr>
          <a:xfrm>
            <a:off x="3596026" y="178116"/>
            <a:ext cx="4184788" cy="4787267"/>
          </a:xfrm>
          <a:prstGeom prst="rect">
            <a:avLst/>
          </a:prstGeom>
        </p:spPr>
      </p:pic>
      <p:pic>
        <p:nvPicPr>
          <p:cNvPr id="6" name="圖片 5">
            <a:extLst>
              <a:ext uri="{FF2B5EF4-FFF2-40B4-BE49-F238E27FC236}">
                <a16:creationId xmlns:a16="http://schemas.microsoft.com/office/drawing/2014/main" id="{1B6117C4-62EC-A378-7EBC-B727FCC40135}"/>
              </a:ext>
            </a:extLst>
          </p:cNvPr>
          <p:cNvPicPr>
            <a:picLocks noChangeAspect="1"/>
          </p:cNvPicPr>
          <p:nvPr/>
        </p:nvPicPr>
        <p:blipFill rotWithShape="1">
          <a:blip r:embed="rId4"/>
          <a:srcRect l="2710" t="68498" r="4480" b="5005"/>
          <a:stretch/>
        </p:blipFill>
        <p:spPr>
          <a:xfrm>
            <a:off x="636775" y="3369795"/>
            <a:ext cx="2582551" cy="1595588"/>
          </a:xfrm>
          <a:prstGeom prst="rect">
            <a:avLst/>
          </a:prstGeom>
          <a:ln>
            <a:solidFill>
              <a:schemeClr val="tx1"/>
            </a:solidFill>
          </a:ln>
        </p:spPr>
      </p:pic>
      <p:sp>
        <p:nvSpPr>
          <p:cNvPr id="15" name="弧形向右鍵 14">
            <a:extLst>
              <a:ext uri="{FF2B5EF4-FFF2-40B4-BE49-F238E27FC236}">
                <a16:creationId xmlns:a16="http://schemas.microsoft.com/office/drawing/2014/main" id="{DA1CA6D6-8F28-1CE9-8848-5E0F9DB1CCDC}"/>
              </a:ext>
            </a:extLst>
          </p:cNvPr>
          <p:cNvSpPr/>
          <p:nvPr/>
        </p:nvSpPr>
        <p:spPr>
          <a:xfrm>
            <a:off x="222106" y="1626780"/>
            <a:ext cx="414669" cy="1860699"/>
          </a:xfrm>
          <a:prstGeom prst="curved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chemeClr val="tx1"/>
              </a:solidFill>
            </a:endParaRPr>
          </a:p>
        </p:txBody>
      </p:sp>
    </p:spTree>
    <p:extLst>
      <p:ext uri="{BB962C8B-B14F-4D97-AF65-F5344CB8AC3E}">
        <p14:creationId xmlns:p14="http://schemas.microsoft.com/office/powerpoint/2010/main" val="3495832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9" name="Google Shape;99;p19"/>
          <p:cNvSpPr txBox="1"/>
          <p:nvPr/>
        </p:nvSpPr>
        <p:spPr>
          <a:xfrm>
            <a:off x="243800" y="1322650"/>
            <a:ext cx="3043800" cy="35086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dk1"/>
                </a:solidFill>
              </a:rPr>
              <a:t>Brief description</a:t>
            </a:r>
            <a:endParaRPr sz="1200" b="1" dirty="0">
              <a:solidFill>
                <a:schemeClr val="dk1"/>
              </a:solidFill>
            </a:endParaRPr>
          </a:p>
          <a:p>
            <a:pPr marL="0" lvl="0" indent="0" algn="l" rtl="0">
              <a:spcBef>
                <a:spcPts val="0"/>
              </a:spcBef>
              <a:spcAft>
                <a:spcPts val="0"/>
              </a:spcAft>
              <a:buNone/>
            </a:pPr>
            <a:r>
              <a:rPr lang="en-US" sz="1200" dirty="0">
                <a:solidFill>
                  <a:schemeClr val="dk2"/>
                </a:solidFill>
              </a:rPr>
              <a:t>This visualization is extracted from Transit APP. This is an APP for </a:t>
            </a:r>
            <a:r>
              <a:rPr lang="en-US" sz="1200" dirty="0" err="1">
                <a:solidFill>
                  <a:schemeClr val="dk2"/>
                </a:solidFill>
              </a:rPr>
              <a:t>seattle</a:t>
            </a:r>
            <a:r>
              <a:rPr lang="en-US" sz="1200" dirty="0">
                <a:solidFill>
                  <a:schemeClr val="dk2"/>
                </a:solidFill>
              </a:rPr>
              <a:t> bus information. It can detect the surrounding bus stop and calculate expected time of every bus. Also, we can see the route of the bus and see the location of the next bus. </a:t>
            </a:r>
          </a:p>
          <a:p>
            <a:pPr marL="0" lvl="0" indent="0" algn="l" rtl="0">
              <a:spcBef>
                <a:spcPts val="0"/>
              </a:spcBef>
              <a:spcAft>
                <a:spcPts val="0"/>
              </a:spcAft>
              <a:buNone/>
            </a:pPr>
            <a:r>
              <a:rPr lang="en-US" sz="1200" dirty="0">
                <a:solidFill>
                  <a:schemeClr val="dk2"/>
                </a:solidFill>
              </a:rPr>
              <a:t> </a:t>
            </a:r>
            <a:endParaRPr sz="1200" dirty="0">
              <a:solidFill>
                <a:schemeClr val="dk2"/>
              </a:solidFill>
            </a:endParaRPr>
          </a:p>
          <a:p>
            <a:pPr marL="0" lvl="0" indent="0" algn="l" rtl="0">
              <a:spcBef>
                <a:spcPts val="0"/>
              </a:spcBef>
              <a:spcAft>
                <a:spcPts val="0"/>
              </a:spcAft>
              <a:buNone/>
            </a:pPr>
            <a:r>
              <a:rPr lang="en" sz="1200" b="1" dirty="0">
                <a:solidFill>
                  <a:schemeClr val="dk1"/>
                </a:solidFill>
              </a:rPr>
              <a:t>How does it relate to your life?</a:t>
            </a:r>
            <a:endParaRPr sz="1200" b="1" dirty="0">
              <a:solidFill>
                <a:schemeClr val="dk1"/>
              </a:solidFill>
            </a:endParaRPr>
          </a:p>
          <a:p>
            <a:pPr lvl="0"/>
            <a:r>
              <a:rPr lang="en" sz="1200" dirty="0">
                <a:solidFill>
                  <a:schemeClr val="dk2"/>
                </a:solidFill>
              </a:rPr>
              <a:t>When heading to UW, I use this app to check the bus schedule in advance. </a:t>
            </a:r>
            <a:r>
              <a:rPr lang="en" altLang="zh-TW" sz="1200" dirty="0">
                <a:solidFill>
                  <a:schemeClr val="dk2"/>
                </a:solidFill>
              </a:rPr>
              <a:t>The visualization of bus route map is very clear for me. </a:t>
            </a:r>
            <a:r>
              <a:rPr lang="en" sz="1200" dirty="0">
                <a:solidFill>
                  <a:schemeClr val="dk2"/>
                </a:solidFill>
              </a:rPr>
              <a:t>It also provides real-time information on how long I'll need to wait for the bus. Therefore, I can efficiently plan my time and avoid unnecessary waiting.</a:t>
            </a:r>
            <a:endParaRPr sz="1200" dirty="0">
              <a:solidFill>
                <a:schemeClr val="dk1"/>
              </a:solidFill>
            </a:endParaRPr>
          </a:p>
        </p:txBody>
      </p:sp>
      <p:pic>
        <p:nvPicPr>
          <p:cNvPr id="2" name="圖片 1">
            <a:extLst>
              <a:ext uri="{FF2B5EF4-FFF2-40B4-BE49-F238E27FC236}">
                <a16:creationId xmlns:a16="http://schemas.microsoft.com/office/drawing/2014/main" id="{935B08E0-76D6-AF22-BC97-BA176322217B}"/>
              </a:ext>
            </a:extLst>
          </p:cNvPr>
          <p:cNvPicPr>
            <a:picLocks noChangeAspect="1"/>
          </p:cNvPicPr>
          <p:nvPr/>
        </p:nvPicPr>
        <p:blipFill rotWithShape="1">
          <a:blip r:embed="rId3"/>
          <a:srcRect t="4192" b="42946"/>
          <a:stretch/>
        </p:blipFill>
        <p:spPr>
          <a:xfrm>
            <a:off x="4715412" y="283998"/>
            <a:ext cx="4184788" cy="4787267"/>
          </a:xfrm>
          <a:prstGeom prst="rect">
            <a:avLst/>
          </a:prstGeom>
        </p:spPr>
      </p:pic>
      <p:sp>
        <p:nvSpPr>
          <p:cNvPr id="4" name="Google Shape;90;p18">
            <a:extLst>
              <a:ext uri="{FF2B5EF4-FFF2-40B4-BE49-F238E27FC236}">
                <a16:creationId xmlns:a16="http://schemas.microsoft.com/office/drawing/2014/main" id="{EEB94F13-6DAC-3188-8F58-0D378405C2BE}"/>
              </a:ext>
            </a:extLst>
          </p:cNvPr>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5" name="Google Shape;91;p18">
            <a:extLst>
              <a:ext uri="{FF2B5EF4-FFF2-40B4-BE49-F238E27FC236}">
                <a16:creationId xmlns:a16="http://schemas.microsoft.com/office/drawing/2014/main" id="{9C2F1ED2-9901-2831-69B5-6C972725F6BA}"/>
              </a:ext>
            </a:extLst>
          </p:cNvPr>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3. Transit APP</a:t>
            </a:r>
            <a:endParaRPr sz="1800" dirty="0">
              <a:solidFill>
                <a:schemeClr val="lt1"/>
              </a:solidFill>
              <a:latin typeface="Oswald"/>
              <a:ea typeface="Oswald"/>
              <a:cs typeface="Oswald"/>
              <a:sym typeface="Oswald"/>
            </a:endParaRPr>
          </a:p>
        </p:txBody>
      </p:sp>
      <p:pic>
        <p:nvPicPr>
          <p:cNvPr id="3" name="圖片 2">
            <a:extLst>
              <a:ext uri="{FF2B5EF4-FFF2-40B4-BE49-F238E27FC236}">
                <a16:creationId xmlns:a16="http://schemas.microsoft.com/office/drawing/2014/main" id="{0265DB58-9669-3AD8-608A-6C29DFB4578B}"/>
              </a:ext>
            </a:extLst>
          </p:cNvPr>
          <p:cNvPicPr>
            <a:picLocks noChangeAspect="1"/>
          </p:cNvPicPr>
          <p:nvPr/>
        </p:nvPicPr>
        <p:blipFill rotWithShape="1">
          <a:blip r:embed="rId4"/>
          <a:srcRect t="38593" b="14069"/>
          <a:stretch/>
        </p:blipFill>
        <p:spPr>
          <a:xfrm>
            <a:off x="3874957" y="517575"/>
            <a:ext cx="1901802" cy="1948294"/>
          </a:xfrm>
          <a:prstGeom prst="rect">
            <a:avLst/>
          </a:prstGeom>
        </p:spPr>
      </p:pic>
      <p:pic>
        <p:nvPicPr>
          <p:cNvPr id="6" name="圖片 5">
            <a:extLst>
              <a:ext uri="{FF2B5EF4-FFF2-40B4-BE49-F238E27FC236}">
                <a16:creationId xmlns:a16="http://schemas.microsoft.com/office/drawing/2014/main" id="{54F25BFC-059C-CBB3-708C-E89303EE8384}"/>
              </a:ext>
            </a:extLst>
          </p:cNvPr>
          <p:cNvPicPr>
            <a:picLocks noChangeAspect="1"/>
          </p:cNvPicPr>
          <p:nvPr/>
        </p:nvPicPr>
        <p:blipFill rotWithShape="1">
          <a:blip r:embed="rId3"/>
          <a:srcRect l="2710" t="68498" r="4480" b="5005"/>
          <a:stretch/>
        </p:blipFill>
        <p:spPr>
          <a:xfrm>
            <a:off x="3874957" y="2662745"/>
            <a:ext cx="2237494" cy="1382400"/>
          </a:xfrm>
          <a:prstGeom prst="rect">
            <a:avLst/>
          </a:prstGeom>
          <a:ln>
            <a:solidFill>
              <a:schemeClr val="tx1"/>
            </a:solidFill>
          </a:ln>
        </p:spPr>
      </p:pic>
      <p:sp>
        <p:nvSpPr>
          <p:cNvPr id="7" name="弧形向右鍵 6">
            <a:extLst>
              <a:ext uri="{FF2B5EF4-FFF2-40B4-BE49-F238E27FC236}">
                <a16:creationId xmlns:a16="http://schemas.microsoft.com/office/drawing/2014/main" id="{58C6F00E-FFA1-79D0-9AEB-73EE619DD980}"/>
              </a:ext>
            </a:extLst>
          </p:cNvPr>
          <p:cNvSpPr/>
          <p:nvPr/>
        </p:nvSpPr>
        <p:spPr>
          <a:xfrm>
            <a:off x="3547872" y="1201545"/>
            <a:ext cx="274427" cy="1561904"/>
          </a:xfrm>
          <a:prstGeom prst="curved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dirty="0">
              <a:solidFill>
                <a:schemeClr val="tx1"/>
              </a:solidFill>
            </a:endParaRPr>
          </a:p>
        </p:txBody>
      </p:sp>
    </p:spTree>
    <p:extLst>
      <p:ext uri="{BB962C8B-B14F-4D97-AF65-F5344CB8AC3E}">
        <p14:creationId xmlns:p14="http://schemas.microsoft.com/office/powerpoint/2010/main" val="2733257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2" name="圖片 1">
            <a:extLst>
              <a:ext uri="{FF2B5EF4-FFF2-40B4-BE49-F238E27FC236}">
                <a16:creationId xmlns:a16="http://schemas.microsoft.com/office/drawing/2014/main" id="{8971BE9F-8955-5F16-65D9-E4AD686C2FCF}"/>
              </a:ext>
            </a:extLst>
          </p:cNvPr>
          <p:cNvPicPr>
            <a:picLocks noChangeAspect="1"/>
          </p:cNvPicPr>
          <p:nvPr/>
        </p:nvPicPr>
        <p:blipFill rotWithShape="1">
          <a:blip r:embed="rId3"/>
          <a:srcRect t="9903" b="64104"/>
          <a:stretch/>
        </p:blipFill>
        <p:spPr>
          <a:xfrm>
            <a:off x="0" y="0"/>
            <a:ext cx="9144000" cy="5143500"/>
          </a:xfrm>
          <a:prstGeom prst="rect">
            <a:avLst/>
          </a:prstGeom>
        </p:spPr>
      </p:pic>
      <p:sp>
        <p:nvSpPr>
          <p:cNvPr id="90" name="Google Shape;90;p18"/>
          <p:cNvSpPr/>
          <p:nvPr/>
        </p:nvSpPr>
        <p:spPr>
          <a:xfrm>
            <a:off x="243800" y="215675"/>
            <a:ext cx="2051700" cy="2907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latin typeface="Oswald Light"/>
                <a:ea typeface="Oswald Light"/>
                <a:cs typeface="Oswald Light"/>
                <a:sym typeface="Oswald Light"/>
              </a:rPr>
              <a:t>Map Visualization</a:t>
            </a:r>
            <a:endParaRPr dirty="0">
              <a:solidFill>
                <a:schemeClr val="lt1"/>
              </a:solidFill>
              <a:latin typeface="Oswald Light"/>
              <a:ea typeface="Oswald Light"/>
              <a:cs typeface="Oswald Light"/>
              <a:sym typeface="Oswald Light"/>
            </a:endParaRPr>
          </a:p>
        </p:txBody>
      </p:sp>
      <p:sp>
        <p:nvSpPr>
          <p:cNvPr id="91" name="Google Shape;91;p18"/>
          <p:cNvSpPr/>
          <p:nvPr/>
        </p:nvSpPr>
        <p:spPr>
          <a:xfrm>
            <a:off x="243800" y="517575"/>
            <a:ext cx="2813700" cy="468900"/>
          </a:xfrm>
          <a:prstGeom prst="rect">
            <a:avLst/>
          </a:prstGeom>
          <a:solidFill>
            <a:srgbClr val="434343">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lt1"/>
                </a:solidFill>
                <a:latin typeface="Oswald"/>
                <a:ea typeface="Oswald"/>
                <a:cs typeface="Oswald"/>
                <a:sym typeface="Oswald"/>
              </a:rPr>
              <a:t>4. Uber APP</a:t>
            </a:r>
            <a:endParaRPr sz="1800" dirty="0">
              <a:solidFill>
                <a:schemeClr val="lt1"/>
              </a:solidFill>
              <a:latin typeface="Oswald"/>
              <a:ea typeface="Oswald"/>
              <a:cs typeface="Oswald"/>
              <a:sym typeface="Oswald"/>
            </a:endParaRPr>
          </a:p>
        </p:txBody>
      </p:sp>
    </p:spTree>
    <p:extLst>
      <p:ext uri="{BB962C8B-B14F-4D97-AF65-F5344CB8AC3E}">
        <p14:creationId xmlns:p14="http://schemas.microsoft.com/office/powerpoint/2010/main" val="136167860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527</TotalTime>
  <Words>2555</Words>
  <Application>Microsoft Macintosh PowerPoint</Application>
  <PresentationFormat>如螢幕大小 (16:9)</PresentationFormat>
  <Paragraphs>192</Paragraphs>
  <Slides>31</Slides>
  <Notes>31</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31</vt:i4>
      </vt:variant>
    </vt:vector>
  </HeadingPairs>
  <TitlesOfParts>
    <vt:vector size="38" baseType="lpstr">
      <vt:lpstr>Roboto</vt:lpstr>
      <vt:lpstr>Oswald</vt:lpstr>
      <vt:lpstr>Roboto Medium</vt:lpstr>
      <vt:lpstr>Roboto Light</vt:lpstr>
      <vt:lpstr>Arial</vt:lpstr>
      <vt:lpstr>Oswald Light</vt:lpstr>
      <vt:lpstr>Simple Light</vt:lpstr>
      <vt:lpstr>A1: Visualization Curation and Analysis</vt:lpstr>
      <vt:lpstr>Part 1: Data Collection &amp; Curation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Part 2: Visualization Critique</vt:lpstr>
      <vt:lpstr>Selected Visualizations For Critique</vt:lpstr>
      <vt:lpstr>PowerPoint 簡報</vt:lpstr>
      <vt:lpstr>PowerPoint 簡報</vt:lpstr>
      <vt:lpstr>PowerPoint 簡報</vt:lpstr>
      <vt:lpstr>PowerPoint 簡報</vt:lpstr>
      <vt:lpstr>PowerPoint 簡報</vt:lpstr>
      <vt:lpstr>PowerPoint 簡報</vt:lpstr>
      <vt:lpstr>Learning reflection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A1: Visualization Curation and Analysis</dc:title>
  <cp:lastModifiedBy>Microsoft Office User</cp:lastModifiedBy>
  <cp:revision>16</cp:revision>
  <dcterms:modified xsi:type="dcterms:W3CDTF">2024-01-08T09:56:32Z</dcterms:modified>
</cp:coreProperties>
</file>